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89" r:id="rId4"/>
    <p:sldId id="290" r:id="rId5"/>
    <p:sldId id="287" r:id="rId6"/>
    <p:sldId id="264" r:id="rId7"/>
    <p:sldId id="268" r:id="rId8"/>
    <p:sldId id="280" r:id="rId9"/>
    <p:sldId id="270" r:id="rId10"/>
    <p:sldId id="28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3"/>
    <a:srgbClr val="FFFFFF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8" d="100"/>
          <a:sy n="68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7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4F7B6A-CB86-417F-AD83-E07FD044729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98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553C65-DEC2-4030-BAB8-03F06443E0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76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5B195-8B86-497E-BC91-C74645DD1356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27330-98FC-400E-83D0-715F87CA7515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53C65-DEC2-4030-BAB8-03F06443E0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261BA-6A91-41B0-94E1-757DD741A50E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D43CF-1FF4-4B86-9464-394BEAC3AB8D}" type="slidenum">
              <a:rPr lang="en-US"/>
              <a:pPr/>
              <a:t>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90659-DF65-4F25-B280-688AA9238BAB}" type="slidenum">
              <a:rPr lang="en-US"/>
              <a:pPr/>
              <a:t>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74815-5D21-46CB-99D9-EB73A2D150C9}" type="slidenum">
              <a:rPr lang="en-US"/>
              <a:pPr/>
              <a:t>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EA38E-052C-41F0-A052-9D851F3AAEF5}" type="slidenum">
              <a:rPr lang="en-US"/>
              <a:pPr/>
              <a:t>10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ECD99B60-2D17-40D6-AD04-ED65AED2F974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/>
            <a:srcRect/>
            <a:stretch>
              <a:fillRect b="-1520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887C4-FF05-4363-9078-0D2CE6172C1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21D4C-BC84-4AC8-8288-6144D12AB1A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9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8ECB70-0842-4A29-9607-AFB33713B5F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7CE8C7-F8F0-407E-B6EF-E625C2E90C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7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8EEF5-FD56-432E-BB95-1417DBF395D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62197-73B9-453A-BA08-06ABD0E3810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32AFA-0BA0-40A3-82BC-56DD3B8ED34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E8268-48E2-43D6-A9E1-E55E6E3E0C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1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E66C9-6F03-48FE-8E59-5672038DDF9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8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B7E85-547F-4B32-AB06-A636CE15516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4975D-2451-4DA0-8A60-CAA686A6F6B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61D3C-6F51-4F1B-9D13-275B329E29B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9CC779-A6F0-4E06-BB83-27D5824664B2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esorenlinea.cl/Ciencias/lipidos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hyperlink" Target="https://www.google.com.ar/search?hl=es-419&amp;biw=1280&amp;bih=880&amp;q=colesterol+f%C3%B3rmula&amp;sa=X&amp;ei=ZTAIUoP0FqOiiQLhy4DYBA&amp;ved=0CMcBEOgTKAEwD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743200"/>
            <a:ext cx="7772400" cy="1470025"/>
          </a:xfrm>
        </p:spPr>
        <p:txBody>
          <a:bodyPr/>
          <a:lstStyle/>
          <a:p>
            <a:r>
              <a:rPr lang="en-US" sz="2100" dirty="0">
                <a:solidFill>
                  <a:schemeClr val="accent1"/>
                </a:solidFill>
              </a:rPr>
              <a:t/>
            </a:r>
            <a:br>
              <a:rPr lang="en-US" sz="2100" dirty="0">
                <a:solidFill>
                  <a:schemeClr val="accent1"/>
                </a:solidFill>
              </a:rPr>
            </a:br>
            <a:r>
              <a:rPr lang="en-US" sz="4000" u="sng" dirty="0" err="1" smtClean="0">
                <a:solidFill>
                  <a:schemeClr val="tx1"/>
                </a:solidFill>
              </a:rPr>
              <a:t>Información</a:t>
            </a:r>
            <a:r>
              <a:rPr lang="en-US" sz="4000" u="sng" dirty="0" smtClean="0">
                <a:solidFill>
                  <a:schemeClr val="tx1"/>
                </a:solidFill>
              </a:rPr>
              <a:t> al </a:t>
            </a:r>
            <a:r>
              <a:rPr lang="en-US" sz="4000" u="sng" dirty="0" err="1" smtClean="0">
                <a:solidFill>
                  <a:schemeClr val="tx1"/>
                </a:solidFill>
              </a:rPr>
              <a:t>consumidor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2 Cara sonriente"/>
          <p:cNvSpPr/>
          <p:nvPr/>
        </p:nvSpPr>
        <p:spPr>
          <a:xfrm>
            <a:off x="7452320" y="5877272"/>
            <a:ext cx="1368152" cy="8640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 smtClean="0"/>
              <a:t>Realizado</a:t>
            </a:r>
            <a:r>
              <a:rPr lang="en-US" sz="6000" dirty="0" smtClean="0"/>
              <a:t> </a:t>
            </a:r>
            <a:r>
              <a:rPr lang="en-US" sz="6000" dirty="0" err="1" smtClean="0"/>
              <a:t>por</a:t>
            </a:r>
            <a:r>
              <a:rPr lang="en-US" sz="6000" dirty="0" smtClean="0"/>
              <a:t>:</a:t>
            </a:r>
            <a:endParaRPr lang="en-US" sz="6000" dirty="0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33056"/>
            <a:ext cx="4191000" cy="762000"/>
          </a:xfrm>
        </p:spPr>
        <p:txBody>
          <a:bodyPr/>
          <a:lstStyle/>
          <a:p>
            <a:pPr algn="l"/>
            <a:r>
              <a:rPr lang="en-US" sz="4400" dirty="0" err="1" smtClean="0"/>
              <a:t>Schefer</a:t>
            </a:r>
            <a:r>
              <a:rPr lang="en-US" sz="4400" dirty="0" smtClean="0"/>
              <a:t> </a:t>
            </a:r>
            <a:r>
              <a:rPr lang="en-US" sz="4400" dirty="0" err="1" smtClean="0"/>
              <a:t>Priscila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Soroczán</a:t>
            </a:r>
            <a:r>
              <a:rPr lang="en-US" sz="4400" dirty="0" smtClean="0"/>
              <a:t> Carlos</a:t>
            </a:r>
            <a:endParaRPr lang="en-US" sz="4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60" y="6062553"/>
            <a:ext cx="1820416" cy="620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gray">
          <a:xfrm>
            <a:off x="2113507" y="4221088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gray">
          <a:xfrm>
            <a:off x="2089150" y="3356992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019311" y="2564904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078812" y="1867842"/>
            <a:ext cx="5108345" cy="48021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Edulcorantes</a:t>
            </a:r>
            <a:r>
              <a:rPr lang="en-US" dirty="0" smtClean="0"/>
              <a:t> </a:t>
            </a:r>
            <a:r>
              <a:rPr lang="en-US" dirty="0" err="1" smtClean="0"/>
              <a:t>artificiales</a:t>
            </a:r>
            <a:endParaRPr lang="en-US" dirty="0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009774" y="1821011"/>
            <a:ext cx="523875" cy="527050"/>
            <a:chOff x="720" y="1488"/>
            <a:chExt cx="806" cy="808"/>
          </a:xfrm>
        </p:grpSpPr>
        <p:sp>
          <p:nvSpPr>
            <p:cNvPr id="615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153" name="Picture 9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54" name="Text Box 10"/>
          <p:cNvSpPr txBox="1">
            <a:spLocks noChangeArrowheads="1"/>
          </p:cNvSpPr>
          <p:nvPr/>
        </p:nvSpPr>
        <p:spPr bwMode="gray">
          <a:xfrm>
            <a:off x="2106898" y="1772958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987125" y="2552998"/>
            <a:ext cx="523875" cy="527050"/>
            <a:chOff x="1188" y="1705"/>
            <a:chExt cx="330" cy="332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157" name="Picture 13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58" name="Text Box 14"/>
          <p:cNvSpPr txBox="1">
            <a:spLocks noChangeArrowheads="1"/>
          </p:cNvSpPr>
          <p:nvPr/>
        </p:nvSpPr>
        <p:spPr bwMode="gray">
          <a:xfrm>
            <a:off x="2063750" y="2527598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2006347" y="3345086"/>
            <a:ext cx="523875" cy="527050"/>
            <a:chOff x="1188" y="2112"/>
            <a:chExt cx="330" cy="332"/>
          </a:xfrm>
        </p:grpSpPr>
        <p:sp>
          <p:nvSpPr>
            <p:cNvPr id="6160" name="Oval 16"/>
            <p:cNvSpPr>
              <a:spLocks noChangeArrowheads="1"/>
            </p:cNvSpPr>
            <p:nvPr/>
          </p:nvSpPr>
          <p:spPr bwMode="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161" name="Picture 17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11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62" name="Text Box 18"/>
          <p:cNvSpPr txBox="1">
            <a:spLocks noChangeArrowheads="1"/>
          </p:cNvSpPr>
          <p:nvPr/>
        </p:nvSpPr>
        <p:spPr bwMode="gray">
          <a:xfrm>
            <a:off x="2079624" y="3292129"/>
            <a:ext cx="31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2055813" y="4211340"/>
            <a:ext cx="523875" cy="527050"/>
            <a:chOff x="1188" y="2532"/>
            <a:chExt cx="330" cy="332"/>
          </a:xfrm>
        </p:grpSpPr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165" name="Picture 21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66" name="Text Box 22"/>
          <p:cNvSpPr txBox="1">
            <a:spLocks noChangeArrowheads="1"/>
          </p:cNvSpPr>
          <p:nvPr/>
        </p:nvSpPr>
        <p:spPr bwMode="gray">
          <a:xfrm>
            <a:off x="2138907" y="4182988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gray">
          <a:xfrm>
            <a:off x="2530399" y="1867842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err="1" smtClean="0">
                <a:cs typeface="Arial" charset="0"/>
              </a:rPr>
              <a:t>Aspartamo</a:t>
            </a:r>
            <a:endParaRPr lang="en-US" sz="2400" b="1" dirty="0">
              <a:cs typeface="Arial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gray">
          <a:xfrm>
            <a:off x="2511000" y="2588717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err="1" smtClean="0">
                <a:cs typeface="Arial" charset="0"/>
              </a:rPr>
              <a:t>Acesulfamo</a:t>
            </a:r>
            <a:endParaRPr lang="en-US" sz="2400" b="1" dirty="0">
              <a:cs typeface="Arial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gray">
          <a:xfrm>
            <a:off x="2465932" y="3356992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Sacarina</a:t>
            </a:r>
            <a:endParaRPr lang="en-US" sz="2400" b="1" dirty="0">
              <a:cs typeface="Arial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gray">
          <a:xfrm>
            <a:off x="2498766" y="4221088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err="1" smtClean="0">
                <a:cs typeface="Arial" charset="0"/>
              </a:rPr>
              <a:t>Ciclamatos</a:t>
            </a:r>
            <a:endParaRPr lang="en-US" sz="2400" b="1" dirty="0">
              <a:cs typeface="Arial" charset="0"/>
            </a:endParaRP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gray">
          <a:xfrm>
            <a:off x="2113507" y="5047676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2040116" y="5035900"/>
            <a:ext cx="527051" cy="534988"/>
            <a:chOff x="1725" y="2002"/>
            <a:chExt cx="332" cy="337"/>
          </a:xfrm>
        </p:grpSpPr>
        <p:sp>
          <p:nvSpPr>
            <p:cNvPr id="38" name="Oval 20"/>
            <p:cNvSpPr>
              <a:spLocks noChangeArrowheads="1"/>
            </p:cNvSpPr>
            <p:nvPr/>
          </p:nvSpPr>
          <p:spPr bwMode="gray">
            <a:xfrm>
              <a:off x="1725" y="2002"/>
              <a:ext cx="330" cy="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39" name="Picture 21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29" y="2010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 Box 22"/>
          <p:cNvSpPr txBox="1">
            <a:spLocks noChangeArrowheads="1"/>
          </p:cNvSpPr>
          <p:nvPr/>
        </p:nvSpPr>
        <p:spPr bwMode="gray">
          <a:xfrm>
            <a:off x="2106898" y="4993475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  <a:cs typeface="Arial" charset="0"/>
              </a:rPr>
              <a:t>5</a:t>
            </a:r>
            <a:endParaRPr lang="en-US" sz="32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gray">
          <a:xfrm>
            <a:off x="2498766" y="5047676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err="1" smtClean="0">
                <a:cs typeface="Arial" charset="0"/>
              </a:rPr>
              <a:t>Dulcina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1127670" y="1340767"/>
            <a:ext cx="8016330" cy="187220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071326" y="1392479"/>
            <a:ext cx="664641" cy="538698"/>
            <a:chOff x="720" y="1488"/>
            <a:chExt cx="806" cy="808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0" name="Picture 9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1191847" y="1397710"/>
            <a:ext cx="4148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gray">
          <a:xfrm>
            <a:off x="1148665" y="1390826"/>
            <a:ext cx="806489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1600" b="1" dirty="0" smtClean="0">
                <a:cs typeface="Arial" charset="0"/>
              </a:rPr>
              <a:t>         </a:t>
            </a:r>
            <a:r>
              <a:rPr lang="en-US" sz="1600" b="1" u="sng" dirty="0" err="1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Aspartamo</a:t>
            </a:r>
            <a:r>
              <a:rPr lang="en-US" sz="1600" b="1" u="sng" dirty="0" smtClean="0">
                <a:cs typeface="Arial" charset="0"/>
              </a:rPr>
              <a:t>:</a:t>
            </a:r>
            <a:r>
              <a:rPr lang="en-US" sz="1600" b="1" dirty="0" smtClean="0">
                <a:cs typeface="Arial" charset="0"/>
              </a:rPr>
              <a:t> </a:t>
            </a:r>
            <a:r>
              <a:rPr lang="es-ES" sz="1600" b="1" dirty="0" smtClean="0">
                <a:cs typeface="Arial" charset="0"/>
              </a:rPr>
              <a:t>E</a:t>
            </a:r>
            <a:r>
              <a:rPr lang="es-ES" sz="1600" b="1" dirty="0" smtClean="0"/>
              <a:t>n </a:t>
            </a:r>
            <a:r>
              <a:rPr lang="es-ES" sz="1600" b="1" dirty="0"/>
              <a:t>la industria alimentaria se </a:t>
            </a:r>
            <a:r>
              <a:rPr lang="es-ES" sz="1600" b="1" dirty="0" smtClean="0"/>
              <a:t>lo </a:t>
            </a:r>
            <a:r>
              <a:rPr lang="es-ES" sz="1600" b="1" dirty="0"/>
              <a:t>conoce con la sigla </a:t>
            </a:r>
            <a:r>
              <a:rPr lang="es-ES" sz="1600" b="1" dirty="0" smtClean="0"/>
              <a:t>  </a:t>
            </a:r>
            <a:r>
              <a:rPr lang="es-ES" sz="1600" b="1" i="1" dirty="0" smtClean="0"/>
              <a:t>E 951</a:t>
            </a:r>
            <a:r>
              <a:rPr lang="es-ES" sz="1600" b="1" dirty="0" smtClean="0">
                <a:cs typeface="Arial" charset="0"/>
              </a:rPr>
              <a:t>. </a:t>
            </a:r>
            <a:r>
              <a:rPr lang="es-ES" sz="1600" b="1" dirty="0"/>
              <a:t>Es un derivado </a:t>
            </a:r>
            <a:r>
              <a:rPr lang="es-ES" sz="1600" b="1" dirty="0" smtClean="0"/>
              <a:t>del </a:t>
            </a:r>
            <a:r>
              <a:rPr lang="es-ES" sz="1600" b="1" dirty="0"/>
              <a:t>éster metílico de </a:t>
            </a:r>
            <a:r>
              <a:rPr lang="es-ES" sz="1600" b="1" dirty="0" err="1" smtClean="0"/>
              <a:t>aspartilfenilalanina</a:t>
            </a:r>
            <a:r>
              <a:rPr lang="es-ES" sz="1600" b="1" dirty="0" smtClean="0"/>
              <a:t>. </a:t>
            </a:r>
            <a:r>
              <a:rPr lang="es-ES" sz="1600" b="1" dirty="0" smtClean="0">
                <a:cs typeface="Arial" charset="0"/>
              </a:rPr>
              <a:t>Es de 150 a 200 veces más dulce que el azúcar. </a:t>
            </a:r>
            <a:br>
              <a:rPr lang="es-ES" sz="1600" b="1" dirty="0" smtClean="0">
                <a:cs typeface="Arial" charset="0"/>
              </a:rPr>
            </a:br>
            <a:r>
              <a:rPr lang="es-ES" sz="1400" b="1" i="1" dirty="0" smtClean="0"/>
              <a:t>Después </a:t>
            </a:r>
            <a:r>
              <a:rPr lang="es-ES" sz="1400" b="1" i="1" dirty="0"/>
              <a:t>de un estudio con </a:t>
            </a:r>
            <a:r>
              <a:rPr lang="es-ES" sz="1400" b="1" i="1" dirty="0" smtClean="0"/>
              <a:t>ratas </a:t>
            </a:r>
            <a:r>
              <a:rPr lang="es-ES" sz="1400" b="1" i="1" dirty="0"/>
              <a:t>durante </a:t>
            </a:r>
            <a:r>
              <a:rPr lang="es-ES" sz="1400" b="1" i="1" dirty="0" smtClean="0"/>
              <a:t>8 años</a:t>
            </a:r>
            <a:r>
              <a:rPr lang="es-ES" sz="1400" b="1" i="1" dirty="0"/>
              <a:t>, el equipo de investigadores </a:t>
            </a:r>
            <a:r>
              <a:rPr lang="es-ES" sz="1400" b="1" i="1" dirty="0" smtClean="0"/>
              <a:t>que </a:t>
            </a:r>
            <a:r>
              <a:rPr lang="es-ES" sz="1400" b="1" i="1" dirty="0"/>
              <a:t>lideró en la ciudad </a:t>
            </a:r>
            <a:r>
              <a:rPr lang="es-ES" sz="1400" b="1" i="1" dirty="0" smtClean="0"/>
              <a:t>de</a:t>
            </a:r>
            <a:r>
              <a:rPr lang="es-ES" sz="1400" b="1" i="1" dirty="0"/>
              <a:t> </a:t>
            </a:r>
            <a:r>
              <a:rPr lang="es-ES" sz="1400" b="1" i="1" dirty="0" smtClean="0"/>
              <a:t>Bolonia</a:t>
            </a:r>
            <a:r>
              <a:rPr lang="es-ES" sz="1400" b="1" i="1" dirty="0"/>
              <a:t> concluyó que el aspartamo podría </a:t>
            </a:r>
            <a:r>
              <a:rPr lang="es-ES" sz="1400" b="1" i="1" dirty="0" smtClean="0"/>
              <a:t/>
            </a:r>
            <a:br>
              <a:rPr lang="es-ES" sz="1400" b="1" i="1" dirty="0" smtClean="0"/>
            </a:br>
            <a:r>
              <a:rPr lang="es-ES" sz="1400" b="1" i="1" dirty="0" smtClean="0"/>
              <a:t>tener </a:t>
            </a:r>
            <a:r>
              <a:rPr lang="es-ES" sz="1400" b="1" i="1" dirty="0"/>
              <a:t>efectos </a:t>
            </a:r>
            <a:r>
              <a:rPr lang="es-ES" sz="1400" b="1" i="1" dirty="0" smtClean="0"/>
              <a:t>cancerígenos.</a:t>
            </a:r>
            <a:r>
              <a:rPr lang="es-ES" sz="1400" b="1" i="1" dirty="0" smtClean="0">
                <a:cs typeface="Arial" charset="0"/>
              </a:rPr>
              <a:t>  </a:t>
            </a:r>
            <a:r>
              <a:rPr lang="es-ES" sz="1600" b="1" i="1" dirty="0" smtClean="0">
                <a:cs typeface="Arial" charset="0"/>
              </a:rPr>
              <a:t/>
            </a:r>
            <a:br>
              <a:rPr lang="es-ES" sz="1600" b="1" i="1" dirty="0" smtClean="0">
                <a:cs typeface="Arial" charset="0"/>
              </a:rPr>
            </a:br>
            <a:r>
              <a:rPr lang="es-ES" sz="1600" b="1" i="1" dirty="0" smtClean="0">
                <a:cs typeface="Arial" charset="0"/>
              </a:rPr>
              <a:t>Fórmula</a:t>
            </a:r>
            <a:r>
              <a:rPr lang="es-ES" sz="1600" b="1" dirty="0" smtClean="0">
                <a:cs typeface="Arial" charset="0"/>
              </a:rPr>
              <a:t>: </a:t>
            </a:r>
            <a:r>
              <a:rPr lang="es-ES" sz="1600" dirty="0">
                <a:solidFill>
                  <a:srgbClr val="00B050"/>
                </a:solidFill>
              </a:rPr>
              <a:t>C14H18N2O5</a:t>
            </a:r>
            <a:endParaRPr lang="en-US" sz="16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1155971" y="3299441"/>
            <a:ext cx="7988029" cy="173290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216837" y="3308571"/>
            <a:ext cx="523874" cy="559377"/>
            <a:chOff x="1188" y="1705"/>
            <a:chExt cx="330" cy="332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7" name="Picture 13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 Box 14"/>
          <p:cNvSpPr txBox="1">
            <a:spLocks noChangeArrowheads="1"/>
          </p:cNvSpPr>
          <p:nvPr/>
        </p:nvSpPr>
        <p:spPr bwMode="gray">
          <a:xfrm>
            <a:off x="1191847" y="3310256"/>
            <a:ext cx="519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677542" y="3299443"/>
            <a:ext cx="73083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 err="1" smtClean="0">
                <a:solidFill>
                  <a:schemeClr val="accent2">
                    <a:lumMod val="75000"/>
                  </a:schemeClr>
                </a:solidFill>
              </a:rPr>
              <a:t>Acelsufamo</a:t>
            </a:r>
            <a:r>
              <a:rPr lang="es-ES" sz="1600" b="1" dirty="0" smtClean="0"/>
              <a:t>: conocido en la industria alimentaria como E 950. Pertenece a la familia de los óxidos de </a:t>
            </a:r>
            <a:r>
              <a:rPr lang="es-ES" sz="1600" b="1" dirty="0" err="1" smtClean="0"/>
              <a:t>oxatiazinonas</a:t>
            </a:r>
            <a:r>
              <a:rPr lang="es-ES" sz="1600" b="1" dirty="0" smtClean="0"/>
              <a:t>. Es 200 veces más dulce que el azúcar. </a:t>
            </a:r>
            <a:br>
              <a:rPr lang="es-ES" sz="1600" b="1" dirty="0" smtClean="0"/>
            </a:br>
            <a:r>
              <a:rPr lang="es-ES" sz="1400" b="1" i="1" dirty="0" smtClean="0"/>
              <a:t>La </a:t>
            </a:r>
            <a:r>
              <a:rPr lang="es-ES" sz="1400" b="1" i="1" dirty="0"/>
              <a:t>aprobación de la FDA </a:t>
            </a:r>
            <a:r>
              <a:rPr lang="es-ES" sz="1400" b="1" i="1" dirty="0" smtClean="0"/>
              <a:t>sugiere </a:t>
            </a:r>
            <a:r>
              <a:rPr lang="es-ES" sz="1400" b="1" i="1" dirty="0"/>
              <a:t>que el </a:t>
            </a:r>
            <a:r>
              <a:rPr lang="es-ES" sz="1400" b="1" i="1" dirty="0" err="1" smtClean="0"/>
              <a:t>acesulfamo</a:t>
            </a:r>
            <a:r>
              <a:rPr lang="es-ES" sz="1400" b="1" i="1" dirty="0" smtClean="0"/>
              <a:t> es </a:t>
            </a:r>
            <a:r>
              <a:rPr lang="es-ES" sz="1400" b="1" i="1" dirty="0"/>
              <a:t>seguro, sin embargo, </a:t>
            </a:r>
            <a:r>
              <a:rPr lang="es-ES" sz="1400" b="1" i="1" dirty="0" smtClean="0"/>
              <a:t>algunos </a:t>
            </a:r>
            <a:r>
              <a:rPr lang="es-ES" sz="1400" b="1" i="1" dirty="0"/>
              <a:t>investigadores creen que </a:t>
            </a:r>
            <a:r>
              <a:rPr lang="es-ES" sz="1400" b="1" i="1" dirty="0" smtClean="0"/>
              <a:t>requiere </a:t>
            </a:r>
            <a:r>
              <a:rPr lang="es-ES" sz="1400" b="1" i="1" dirty="0"/>
              <a:t>de investigación más a fondo para asegurarse de que no es un edulcorante perjudicial</a:t>
            </a:r>
            <a:r>
              <a:rPr lang="es-ES" sz="1400" b="1" dirty="0"/>
              <a:t>.</a:t>
            </a:r>
            <a:r>
              <a:rPr lang="es-ES" sz="1400" b="1" dirty="0" smtClean="0"/>
              <a:t>    </a:t>
            </a:r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1600" b="1" i="1" dirty="0" smtClean="0"/>
              <a:t>Fórmula</a:t>
            </a:r>
            <a:r>
              <a:rPr lang="es-ES" sz="1600" b="1" dirty="0" smtClean="0"/>
              <a:t>: </a:t>
            </a:r>
            <a:r>
              <a:rPr lang="es-ES" sz="1600" dirty="0">
                <a:solidFill>
                  <a:srgbClr val="00B050"/>
                </a:solidFill>
              </a:rPr>
              <a:t>C4H4KNO4S</a:t>
            </a:r>
            <a:endParaRPr lang="es-ES" sz="1600" b="1" dirty="0">
              <a:solidFill>
                <a:srgbClr val="00B050"/>
              </a:solidFill>
            </a:endParaRPr>
          </a:p>
        </p:txBody>
      </p:sp>
      <p:pic>
        <p:nvPicPr>
          <p:cNvPr id="78850" name="Picture 2" descr="Aspartam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85" y="2320455"/>
            <a:ext cx="2117443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http://upload.wikimedia.org/wikipedia/commons/thumb/e/e0/Acesulfam-K.svg/220px-Acesulfam-K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895031"/>
            <a:ext cx="1329193" cy="94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3"/>
          <p:cNvSpPr>
            <a:spLocks noChangeArrowheads="1"/>
          </p:cNvSpPr>
          <p:nvPr/>
        </p:nvSpPr>
        <p:spPr bwMode="gray">
          <a:xfrm>
            <a:off x="1140392" y="5089973"/>
            <a:ext cx="8016330" cy="1762993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150191" y="5030761"/>
            <a:ext cx="523875" cy="527050"/>
            <a:chOff x="1188" y="2112"/>
            <a:chExt cx="330" cy="332"/>
          </a:xfrm>
        </p:grpSpPr>
        <p:sp>
          <p:nvSpPr>
            <p:cNvPr id="32" name="Oval 16"/>
            <p:cNvSpPr>
              <a:spLocks noChangeArrowheads="1"/>
            </p:cNvSpPr>
            <p:nvPr/>
          </p:nvSpPr>
          <p:spPr bwMode="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33" name="Picture 17" descr="dro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11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 Box 18"/>
          <p:cNvSpPr txBox="1">
            <a:spLocks noChangeArrowheads="1"/>
          </p:cNvSpPr>
          <p:nvPr/>
        </p:nvSpPr>
        <p:spPr bwMode="gray">
          <a:xfrm>
            <a:off x="1255125" y="4978374"/>
            <a:ext cx="31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617228" y="5091384"/>
            <a:ext cx="753949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 smtClean="0">
                <a:solidFill>
                  <a:schemeClr val="accent2">
                    <a:lumMod val="75000"/>
                  </a:schemeClr>
                </a:solidFill>
              </a:rPr>
              <a:t>Sacarina: </a:t>
            </a:r>
            <a:r>
              <a:rPr lang="es-ES" sz="1600" b="1" dirty="0" smtClean="0"/>
              <a:t>en la industria alimentaria es conocida como E 954. El poder edulcorante se encuentra entre 300 y 400 veces al de la sacarosa. </a:t>
            </a:r>
            <a:br>
              <a:rPr lang="es-ES" sz="1600" b="1" dirty="0" smtClean="0"/>
            </a:br>
            <a:r>
              <a:rPr lang="es-ES" sz="1400" b="1" i="1" dirty="0"/>
              <a:t>L</a:t>
            </a:r>
            <a:r>
              <a:rPr lang="es-ES" sz="1400" b="1" i="1" dirty="0" smtClean="0"/>
              <a:t>a </a:t>
            </a:r>
            <a:r>
              <a:rPr lang="es-ES" sz="1400" b="1" i="1" dirty="0"/>
              <a:t>sacarina </a:t>
            </a:r>
            <a:r>
              <a:rPr lang="es-ES" sz="1400" b="1" i="1" dirty="0" smtClean="0"/>
              <a:t>fue degradada </a:t>
            </a:r>
            <a:r>
              <a:rPr lang="es-ES" sz="1400" b="1" i="1" dirty="0"/>
              <a:t>del grupo 2B, posible carcinogénico para los </a:t>
            </a:r>
            <a:r>
              <a:rPr lang="es-ES" sz="1400" b="1" i="1" dirty="0" smtClean="0"/>
              <a:t>humanos, al </a:t>
            </a:r>
            <a:r>
              <a:rPr lang="es-ES" sz="1400" b="1" i="1" dirty="0"/>
              <a:t>grupo </a:t>
            </a:r>
            <a:r>
              <a:rPr lang="es-ES" sz="1400" b="1" i="1" dirty="0" smtClean="0"/>
              <a:t>3, </a:t>
            </a:r>
            <a:r>
              <a:rPr lang="es-ES" sz="1400" b="1" i="1" dirty="0"/>
              <a:t>no clasificable como </a:t>
            </a:r>
            <a:r>
              <a:rPr lang="es-ES" sz="1400" b="1" i="1" dirty="0" smtClean="0"/>
              <a:t>carcinogénico, a </a:t>
            </a:r>
            <a:r>
              <a:rPr lang="es-ES" sz="1400" b="1" i="1" dirty="0"/>
              <a:t>pesar de que existe suficiente evidencia de que es carcinogénico en </a:t>
            </a:r>
            <a:r>
              <a:rPr lang="es-ES" sz="1400" b="1" i="1" dirty="0" smtClean="0"/>
              <a:t>animales. </a:t>
            </a:r>
            <a:r>
              <a:rPr lang="es-ES" sz="1400" i="1" dirty="0" smtClean="0"/>
              <a:t/>
            </a:r>
            <a:br>
              <a:rPr lang="es-ES" sz="1400" i="1" dirty="0" smtClean="0"/>
            </a:br>
            <a:r>
              <a:rPr lang="es-ES" sz="1600" b="1" i="1" dirty="0" smtClean="0"/>
              <a:t>Fórmula</a:t>
            </a:r>
            <a:r>
              <a:rPr lang="es-ES" sz="1600" b="1" dirty="0" smtClean="0"/>
              <a:t>: </a:t>
            </a:r>
            <a:r>
              <a:rPr lang="es-ES" sz="1600" dirty="0" smtClean="0">
                <a:solidFill>
                  <a:srgbClr val="00B050"/>
                </a:solidFill>
              </a:rPr>
              <a:t>C7H5NO3S  </a:t>
            </a:r>
            <a:endParaRPr lang="es-ES" sz="1600" dirty="0">
              <a:solidFill>
                <a:srgbClr val="00B050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10" y="5802463"/>
            <a:ext cx="1359474" cy="1050503"/>
          </a:xfrm>
          <a:prstGeom prst="rect">
            <a:avLst/>
          </a:prstGeom>
        </p:spPr>
      </p:pic>
      <p:sp>
        <p:nvSpPr>
          <p:cNvPr id="39" name="Rectangle 6"/>
          <p:cNvSpPr>
            <a:spLocks noGrp="1" noChangeArrowheads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n-US" dirty="0" err="1" smtClean="0"/>
              <a:t>Edulcorantes</a:t>
            </a:r>
            <a:r>
              <a:rPr lang="en-US" dirty="0" smtClean="0"/>
              <a:t> </a:t>
            </a:r>
            <a:r>
              <a:rPr lang="en-US" dirty="0" err="1" smtClean="0"/>
              <a:t>artificiales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1090396" y="1489998"/>
            <a:ext cx="8053604" cy="1866994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883003" y="1489998"/>
            <a:ext cx="711006" cy="765537"/>
            <a:chOff x="1188" y="2532"/>
            <a:chExt cx="330" cy="332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8" name="Picture 21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Box 22"/>
          <p:cNvSpPr txBox="1">
            <a:spLocks noChangeArrowheads="1"/>
          </p:cNvSpPr>
          <p:nvPr/>
        </p:nvSpPr>
        <p:spPr bwMode="gray">
          <a:xfrm>
            <a:off x="1012504" y="1561788"/>
            <a:ext cx="456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gray">
          <a:xfrm>
            <a:off x="1403648" y="1489998"/>
            <a:ext cx="77403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1600" b="1" u="sng" dirty="0" err="1" smtClean="0">
                <a:solidFill>
                  <a:srgbClr val="0070C0"/>
                </a:solidFill>
                <a:cs typeface="Arial" charset="0"/>
              </a:rPr>
              <a:t>Ciclamatos</a:t>
            </a:r>
            <a:r>
              <a:rPr lang="en-US" sz="1600" b="1" u="sng" dirty="0" smtClean="0">
                <a:solidFill>
                  <a:srgbClr val="0070C0"/>
                </a:solidFill>
                <a:cs typeface="Arial" charset="0"/>
              </a:rPr>
              <a:t>: </a:t>
            </a:r>
            <a:r>
              <a:rPr lang="en-US" sz="1600" b="1" dirty="0" err="1" smtClean="0">
                <a:cs typeface="Arial" charset="0"/>
              </a:rPr>
              <a:t>es</a:t>
            </a:r>
            <a:r>
              <a:rPr lang="en-US" sz="1600" b="1" dirty="0" smtClean="0">
                <a:cs typeface="Arial" charset="0"/>
              </a:rPr>
              <a:t> </a:t>
            </a:r>
            <a:r>
              <a:rPr lang="en-US" sz="1600" b="1" dirty="0" err="1" smtClean="0">
                <a:cs typeface="Arial" charset="0"/>
              </a:rPr>
              <a:t>conocido</a:t>
            </a:r>
            <a:r>
              <a:rPr lang="en-US" sz="1600" b="1" dirty="0" smtClean="0">
                <a:cs typeface="Arial" charset="0"/>
              </a:rPr>
              <a:t> en la </a:t>
            </a:r>
            <a:r>
              <a:rPr lang="en-US" sz="1600" b="1" dirty="0" err="1" smtClean="0">
                <a:cs typeface="Arial" charset="0"/>
              </a:rPr>
              <a:t>industria</a:t>
            </a:r>
            <a:r>
              <a:rPr lang="en-US" sz="1600" b="1" dirty="0" smtClean="0">
                <a:cs typeface="Arial" charset="0"/>
              </a:rPr>
              <a:t> </a:t>
            </a:r>
            <a:r>
              <a:rPr lang="en-US" sz="1600" b="1" dirty="0" err="1" smtClean="0">
                <a:cs typeface="Arial" charset="0"/>
              </a:rPr>
              <a:t>alimentaria</a:t>
            </a:r>
            <a:r>
              <a:rPr lang="en-US" sz="1600" b="1" dirty="0" smtClean="0">
                <a:cs typeface="Arial" charset="0"/>
              </a:rPr>
              <a:t> </a:t>
            </a:r>
            <a:r>
              <a:rPr lang="en-US" sz="1600" b="1" dirty="0" err="1" smtClean="0">
                <a:cs typeface="Arial" charset="0"/>
              </a:rPr>
              <a:t>como</a:t>
            </a:r>
            <a:r>
              <a:rPr lang="en-US" sz="1600" b="1" dirty="0" smtClean="0">
                <a:cs typeface="Arial" charset="0"/>
              </a:rPr>
              <a:t> </a:t>
            </a:r>
            <a:br>
              <a:rPr lang="en-US" sz="1600" b="1" dirty="0" smtClean="0">
                <a:cs typeface="Arial" charset="0"/>
              </a:rPr>
            </a:br>
            <a:r>
              <a:rPr lang="en-US" sz="1600" b="1" dirty="0" smtClean="0">
                <a:cs typeface="Arial" charset="0"/>
              </a:rPr>
              <a:t>E 952. </a:t>
            </a:r>
            <a:r>
              <a:rPr lang="es-ES" sz="1600" b="1" dirty="0" smtClean="0"/>
              <a:t>Es considerado </a:t>
            </a:r>
            <a:r>
              <a:rPr lang="es-ES" sz="1600" b="1" dirty="0"/>
              <a:t>hasta cincuenta veces más dulce que otros endulzantes bajos </a:t>
            </a:r>
            <a:r>
              <a:rPr lang="es-ES" sz="1600" b="1" dirty="0" smtClean="0"/>
              <a:t>en calorías. </a:t>
            </a:r>
            <a:br>
              <a:rPr lang="es-ES" sz="1600" b="1" dirty="0" smtClean="0"/>
            </a:br>
            <a:r>
              <a:rPr lang="es-ES" sz="1600" b="1" i="1" dirty="0" smtClean="0"/>
              <a:t>La </a:t>
            </a:r>
            <a:r>
              <a:rPr lang="es-ES" sz="1600" b="1" i="1" dirty="0"/>
              <a:t>toxicidad de los ciclamatos es aún objeto de estudios en la mayoría de países del mundo.</a:t>
            </a:r>
            <a:r>
              <a:rPr lang="es-ES" sz="1600" i="1" dirty="0"/>
              <a:t> </a:t>
            </a:r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1600" b="1" dirty="0" smtClean="0"/>
              <a:t>Fórmula: </a:t>
            </a:r>
            <a:r>
              <a:rPr lang="es-ES" sz="1600" dirty="0">
                <a:solidFill>
                  <a:srgbClr val="00B050"/>
                </a:solidFill>
              </a:rPr>
              <a:t>C6H12O3NSNa</a:t>
            </a:r>
            <a:endParaRPr lang="en-US" sz="1600" b="1" u="sng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1760914" cy="765998"/>
          </a:xfrm>
          <a:prstGeom prst="rect">
            <a:avLst/>
          </a:prstGeom>
        </p:spPr>
      </p:pic>
      <p:sp>
        <p:nvSpPr>
          <p:cNvPr id="12" name="AutoShape 2"/>
          <p:cNvSpPr>
            <a:spLocks noChangeArrowheads="1"/>
          </p:cNvSpPr>
          <p:nvPr/>
        </p:nvSpPr>
        <p:spPr bwMode="gray">
          <a:xfrm>
            <a:off x="1263680" y="3459976"/>
            <a:ext cx="7857872" cy="165618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944770" y="3459976"/>
            <a:ext cx="757299" cy="659848"/>
            <a:chOff x="1725" y="2002"/>
            <a:chExt cx="332" cy="337"/>
          </a:xfrm>
        </p:grpSpPr>
        <p:sp>
          <p:nvSpPr>
            <p:cNvPr id="14" name="Oval 20"/>
            <p:cNvSpPr>
              <a:spLocks noChangeArrowheads="1"/>
            </p:cNvSpPr>
            <p:nvPr/>
          </p:nvSpPr>
          <p:spPr bwMode="gray">
            <a:xfrm>
              <a:off x="1725" y="2002"/>
              <a:ext cx="330" cy="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5" name="Picture 21" descr="dro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29" y="2010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 Box 22"/>
          <p:cNvSpPr txBox="1">
            <a:spLocks noChangeArrowheads="1"/>
          </p:cNvSpPr>
          <p:nvPr/>
        </p:nvSpPr>
        <p:spPr bwMode="gray">
          <a:xfrm>
            <a:off x="1132298" y="3491638"/>
            <a:ext cx="3776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  <a:cs typeface="Arial" charset="0"/>
              </a:rPr>
              <a:t>5</a:t>
            </a:r>
            <a:endParaRPr lang="en-US" sz="32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gray">
          <a:xfrm>
            <a:off x="1649268" y="3534015"/>
            <a:ext cx="753295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1600" b="1" u="sng" dirty="0" err="1" smtClean="0">
                <a:solidFill>
                  <a:srgbClr val="0070C0"/>
                </a:solidFill>
                <a:cs typeface="Arial" charset="0"/>
              </a:rPr>
              <a:t>Dulcina</a:t>
            </a:r>
            <a:r>
              <a:rPr lang="en-US" sz="1600" b="1" u="sng" dirty="0" smtClean="0">
                <a:solidFill>
                  <a:srgbClr val="0070C0"/>
                </a:solidFill>
                <a:cs typeface="Arial" charset="0"/>
              </a:rPr>
              <a:t>:</a:t>
            </a:r>
            <a:r>
              <a:rPr lang="en-US" sz="1600" b="1" u="sng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s-ES" sz="1600" b="1" dirty="0"/>
              <a:t>Todavía esta en fase de estudio. </a:t>
            </a:r>
            <a:r>
              <a:rPr lang="es-ES" sz="1600" b="1" dirty="0" smtClean="0"/>
              <a:t>Su </a:t>
            </a:r>
            <a:r>
              <a:rPr lang="es-ES" sz="1600" b="1" dirty="0"/>
              <a:t>poder edulcorante es alrededor de 200, es soluble en agua caliente e insoluble en lípidos</a:t>
            </a:r>
            <a:r>
              <a:rPr lang="es-ES" sz="1600" b="1" dirty="0" smtClean="0"/>
              <a:t>.</a:t>
            </a:r>
            <a:br>
              <a:rPr lang="es-ES" sz="1600" b="1" dirty="0" smtClean="0"/>
            </a:br>
            <a:r>
              <a:rPr lang="es-ES" sz="1600" b="1" i="1" dirty="0" smtClean="0"/>
              <a:t>En </a:t>
            </a:r>
            <a:r>
              <a:rPr lang="es-ES" sz="1600" b="1" i="1" dirty="0"/>
              <a:t>1950 fue demostrada su toxicidad por el daño hepático que causa</a:t>
            </a:r>
            <a:r>
              <a:rPr lang="es-ES" sz="1600" b="1" i="1" dirty="0" smtClean="0"/>
              <a:t>.</a:t>
            </a:r>
            <a:r>
              <a:rPr lang="es-ES" b="1" i="1" dirty="0" smtClean="0"/>
              <a:t/>
            </a:r>
            <a:br>
              <a:rPr lang="es-ES" b="1" i="1" dirty="0" smtClean="0"/>
            </a:br>
            <a:r>
              <a:rPr lang="es-ES" sz="1600" b="1" dirty="0" smtClean="0"/>
              <a:t>Fórmula: </a:t>
            </a:r>
            <a:r>
              <a:rPr lang="es-ES" sz="1600" dirty="0" smtClean="0">
                <a:solidFill>
                  <a:srgbClr val="00B050"/>
                </a:solidFill>
              </a:rPr>
              <a:t>C9H12O2N2</a:t>
            </a:r>
            <a:endParaRPr lang="en-US" sz="1600" b="1" u="sng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37" y="4382151"/>
            <a:ext cx="2005357" cy="730136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0" y="5229200"/>
            <a:ext cx="2176680" cy="1446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Rectangle 6"/>
          <p:cNvSpPr>
            <a:spLocks noGrp="1" noChangeArrowheads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n-US" dirty="0" err="1" smtClean="0"/>
              <a:t>Edulcorantes</a:t>
            </a:r>
            <a:r>
              <a:rPr lang="en-US" dirty="0" smtClean="0"/>
              <a:t> </a:t>
            </a:r>
            <a:r>
              <a:rPr lang="en-US" dirty="0" err="1" smtClean="0"/>
              <a:t>artificiales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/>
          <p:cNvSpPr>
            <a:spLocks noChangeArrowheads="1"/>
          </p:cNvSpPr>
          <p:nvPr/>
        </p:nvSpPr>
        <p:spPr bwMode="black">
          <a:xfrm rot="10800000">
            <a:off x="1330743" y="2090917"/>
            <a:ext cx="640225" cy="342900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756613" y="1394458"/>
            <a:ext cx="1975126" cy="681578"/>
            <a:chOff x="720" y="1392"/>
            <a:chExt cx="4058" cy="480"/>
          </a:xfrm>
        </p:grpSpPr>
        <p:sp>
          <p:nvSpPr>
            <p:cNvPr id="67589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591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7592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3781872" y="1373869"/>
            <a:ext cx="2422579" cy="658832"/>
            <a:chOff x="720" y="1392"/>
            <a:chExt cx="4058" cy="480"/>
          </a:xfrm>
        </p:grpSpPr>
        <p:sp>
          <p:nvSpPr>
            <p:cNvPr id="67594" name="AutoShape 1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7595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596" name="AutoShape 1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7597" name="AutoShape 1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67598" name="Group 14"/>
          <p:cNvGrpSpPr>
            <a:grpSpLocks/>
          </p:cNvGrpSpPr>
          <p:nvPr/>
        </p:nvGrpSpPr>
        <p:grpSpPr bwMode="auto">
          <a:xfrm>
            <a:off x="6541621" y="1389598"/>
            <a:ext cx="2204559" cy="600839"/>
            <a:chOff x="720" y="1392"/>
            <a:chExt cx="4058" cy="480"/>
          </a:xfrm>
        </p:grpSpPr>
        <p:sp>
          <p:nvSpPr>
            <p:cNvPr id="67599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7600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601" name="AutoShape 1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7602" name="AutoShape 1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67603" name="Text Box 19"/>
          <p:cNvSpPr txBox="1">
            <a:spLocks noChangeArrowheads="1"/>
          </p:cNvSpPr>
          <p:nvPr/>
        </p:nvSpPr>
        <p:spPr bwMode="gray">
          <a:xfrm>
            <a:off x="899905" y="1504847"/>
            <a:ext cx="179533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FF"/>
                </a:solidFill>
              </a:rPr>
              <a:t>Dextrinas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gray">
          <a:xfrm>
            <a:off x="3862846" y="1491581"/>
            <a:ext cx="241272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FF"/>
                </a:solidFill>
              </a:rPr>
              <a:t>Maltodextrinas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gray">
          <a:xfrm>
            <a:off x="6475162" y="1394458"/>
            <a:ext cx="254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FF"/>
                </a:solidFill>
              </a:rPr>
              <a:t>Ciclodextrinas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67608" name="Picture 2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563287" y="1453235"/>
            <a:ext cx="672609" cy="73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9" name="Picture 25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3653859" y="1473380"/>
            <a:ext cx="538162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0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6324805" y="1410315"/>
            <a:ext cx="541305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207894" y="2452151"/>
            <a:ext cx="3459779" cy="1274553"/>
            <a:chOff x="720" y="1392"/>
            <a:chExt cx="4058" cy="480"/>
          </a:xfrm>
        </p:grpSpPr>
        <p:sp>
          <p:nvSpPr>
            <p:cNvPr id="32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3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4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5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3" name="2 CuadroTexto"/>
          <p:cNvSpPr txBox="1"/>
          <p:nvPr/>
        </p:nvSpPr>
        <p:spPr>
          <a:xfrm>
            <a:off x="241603" y="2605855"/>
            <a:ext cx="343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Grupo </a:t>
            </a:r>
            <a:r>
              <a:rPr lang="es-ES" sz="1600" b="1" dirty="0">
                <a:solidFill>
                  <a:schemeClr val="bg1"/>
                </a:solidFill>
              </a:rPr>
              <a:t>de </a:t>
            </a:r>
            <a:r>
              <a:rPr lang="es-ES" sz="1600" b="1" dirty="0" smtClean="0">
                <a:solidFill>
                  <a:schemeClr val="bg1"/>
                </a:solidFill>
              </a:rPr>
              <a:t>oligosacáridos</a:t>
            </a:r>
            <a:r>
              <a:rPr lang="es-ES" sz="1600" b="1" dirty="0">
                <a:solidFill>
                  <a:schemeClr val="bg1"/>
                </a:solidFill>
              </a:rPr>
              <a:t> de poco peso </a:t>
            </a:r>
            <a:r>
              <a:rPr lang="es-ES" sz="1600" b="1" dirty="0" smtClean="0">
                <a:solidFill>
                  <a:schemeClr val="bg1"/>
                </a:solidFill>
              </a:rPr>
              <a:t>molecular</a:t>
            </a:r>
            <a:r>
              <a:rPr lang="es-ES" sz="1600" b="1" dirty="0">
                <a:solidFill>
                  <a:schemeClr val="bg1"/>
                </a:solidFill>
              </a:rPr>
              <a:t> producidas por la </a:t>
            </a:r>
            <a:r>
              <a:rPr lang="es-ES" sz="1600" b="1" dirty="0" smtClean="0">
                <a:solidFill>
                  <a:schemeClr val="bg1"/>
                </a:solidFill>
              </a:rPr>
              <a:t>hidrólisis</a:t>
            </a:r>
            <a:r>
              <a:rPr lang="es-ES" sz="1600" b="1" dirty="0">
                <a:solidFill>
                  <a:schemeClr val="bg1"/>
                </a:solidFill>
              </a:rPr>
              <a:t> del </a:t>
            </a:r>
            <a:r>
              <a:rPr lang="es-ES" sz="1600" b="1" dirty="0" smtClean="0">
                <a:solidFill>
                  <a:schemeClr val="bg1"/>
                </a:solidFill>
              </a:rPr>
              <a:t>almidón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black">
          <a:xfrm rot="10800000">
            <a:off x="1330743" y="3734600"/>
            <a:ext cx="640225" cy="342900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259549" y="4077501"/>
            <a:ext cx="3511382" cy="1443578"/>
            <a:chOff x="720" y="1392"/>
            <a:chExt cx="4058" cy="480"/>
          </a:xfrm>
        </p:grpSpPr>
        <p:sp>
          <p:nvSpPr>
            <p:cNvPr id="44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5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6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7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4" name="3 CuadroTexto"/>
          <p:cNvSpPr txBox="1"/>
          <p:nvPr/>
        </p:nvSpPr>
        <p:spPr>
          <a:xfrm>
            <a:off x="165037" y="4195826"/>
            <a:ext cx="3704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 </a:t>
            </a:r>
            <a:r>
              <a:rPr lang="es-ES" b="1" u="sng" dirty="0" smtClean="0">
                <a:solidFill>
                  <a:schemeClr val="bg1"/>
                </a:solidFill>
              </a:rPr>
              <a:t>Usos: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sz="1400" b="1" dirty="0" smtClean="0">
                <a:solidFill>
                  <a:schemeClr val="bg1"/>
                </a:solidFill>
              </a:rPr>
              <a:t>Industria</a:t>
            </a:r>
            <a:r>
              <a:rPr lang="es-ES" sz="1400" b="1" dirty="0">
                <a:solidFill>
                  <a:schemeClr val="bg1"/>
                </a:solidFill>
              </a:rPr>
              <a:t> </a:t>
            </a:r>
            <a:r>
              <a:rPr lang="es-ES" sz="1400" b="1" dirty="0" smtClean="0">
                <a:solidFill>
                  <a:schemeClr val="bg1"/>
                </a:solidFill>
              </a:rPr>
              <a:t>- Pegamentos solubles  </a:t>
            </a:r>
            <a:r>
              <a:rPr lang="es-ES" sz="1400" b="1" dirty="0">
                <a:solidFill>
                  <a:schemeClr val="bg1"/>
                </a:solidFill>
              </a:rPr>
              <a:t>en </a:t>
            </a:r>
            <a:r>
              <a:rPr lang="es-ES" sz="1400" b="1" dirty="0" smtClean="0">
                <a:solidFill>
                  <a:schemeClr val="bg1"/>
                </a:solidFill>
              </a:rPr>
              <a:t>agua - Agentes </a:t>
            </a:r>
            <a:r>
              <a:rPr lang="es-ES" sz="1400" b="1" dirty="0">
                <a:solidFill>
                  <a:schemeClr val="bg1"/>
                </a:solidFill>
              </a:rPr>
              <a:t>de espesamiento en </a:t>
            </a:r>
            <a:r>
              <a:rPr lang="es-ES" sz="1400" b="1" dirty="0" smtClean="0">
                <a:solidFill>
                  <a:schemeClr val="bg1"/>
                </a:solidFill>
              </a:rPr>
              <a:t>alimentos - Agentes </a:t>
            </a:r>
            <a:r>
              <a:rPr lang="es-ES" sz="1400" b="1" dirty="0">
                <a:solidFill>
                  <a:schemeClr val="bg1"/>
                </a:solidFill>
              </a:rPr>
              <a:t>aglutinantes en </a:t>
            </a:r>
            <a:r>
              <a:rPr lang="es-ES" sz="1400" b="1" dirty="0" smtClean="0">
                <a:solidFill>
                  <a:schemeClr val="bg1"/>
                </a:solidFill>
              </a:rPr>
              <a:t>productos farmacéuticos.</a:t>
            </a:r>
            <a:endParaRPr lang="es-ES" sz="1400" b="1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7" y="5731695"/>
            <a:ext cx="2631893" cy="829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5" name="AutoShape 3"/>
          <p:cNvSpPr>
            <a:spLocks noChangeArrowheads="1"/>
          </p:cNvSpPr>
          <p:nvPr/>
        </p:nvSpPr>
        <p:spPr bwMode="black">
          <a:xfrm rot="10800000">
            <a:off x="4572000" y="2052705"/>
            <a:ext cx="640225" cy="342900"/>
          </a:xfrm>
          <a:prstGeom prst="triangle">
            <a:avLst>
              <a:gd name="adj" fmla="val 50000"/>
            </a:avLst>
          </a:prstGeom>
          <a:solidFill>
            <a:srgbClr val="FFC000">
              <a:alpha val="3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3738785" y="2395606"/>
            <a:ext cx="2742907" cy="1391998"/>
            <a:chOff x="720" y="1392"/>
            <a:chExt cx="4058" cy="480"/>
          </a:xfrm>
        </p:grpSpPr>
        <p:sp>
          <p:nvSpPr>
            <p:cNvPr id="57" name="AutoShape 1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8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9" name="AutoShape 1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0" name="AutoShape 1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6" name="5 CuadroTexto"/>
          <p:cNvSpPr txBox="1"/>
          <p:nvPr/>
        </p:nvSpPr>
        <p:spPr>
          <a:xfrm>
            <a:off x="3770931" y="2477775"/>
            <a:ext cx="273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Polvo </a:t>
            </a:r>
            <a:r>
              <a:rPr lang="es-ES" b="1" dirty="0">
                <a:solidFill>
                  <a:schemeClr val="bg1"/>
                </a:solidFill>
              </a:rPr>
              <a:t>blanco, soluble en agua, de sabor neutral o ligeramente dulce. </a:t>
            </a:r>
          </a:p>
        </p:txBody>
      </p:sp>
      <p:grpSp>
        <p:nvGrpSpPr>
          <p:cNvPr id="62" name="Group 9"/>
          <p:cNvGrpSpPr>
            <a:grpSpLocks/>
          </p:cNvGrpSpPr>
          <p:nvPr/>
        </p:nvGrpSpPr>
        <p:grpSpPr bwMode="auto">
          <a:xfrm>
            <a:off x="3922940" y="4024813"/>
            <a:ext cx="2742907" cy="1455684"/>
            <a:chOff x="720" y="1392"/>
            <a:chExt cx="4058" cy="480"/>
          </a:xfrm>
        </p:grpSpPr>
        <p:sp>
          <p:nvSpPr>
            <p:cNvPr id="63" name="AutoShape 1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4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5" name="AutoShape 1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6" name="AutoShape 1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 dirty="0"/>
              </a:p>
            </p:txBody>
          </p:sp>
        </p:grpSp>
      </p:grpSp>
      <p:sp>
        <p:nvSpPr>
          <p:cNvPr id="67" name="AutoShape 3"/>
          <p:cNvSpPr>
            <a:spLocks noChangeArrowheads="1"/>
          </p:cNvSpPr>
          <p:nvPr/>
        </p:nvSpPr>
        <p:spPr bwMode="black">
          <a:xfrm rot="10800000">
            <a:off x="4693117" y="3803938"/>
            <a:ext cx="603073" cy="191889"/>
          </a:xfrm>
          <a:prstGeom prst="triangle">
            <a:avLst>
              <a:gd name="adj" fmla="val 50000"/>
            </a:avLst>
          </a:prstGeom>
          <a:solidFill>
            <a:srgbClr val="FFC000">
              <a:alpha val="3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967998" y="4036172"/>
            <a:ext cx="27024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chemeClr val="bg1"/>
                </a:solidFill>
              </a:rPr>
              <a:t>Usos:</a:t>
            </a:r>
            <a:r>
              <a:rPr lang="es-ES" dirty="0">
                <a:solidFill>
                  <a:schemeClr val="bg1"/>
                </a:solidFill>
              </a:rPr>
              <a:t> </a:t>
            </a:r>
            <a:r>
              <a:rPr lang="es-ES" sz="1400" b="1" dirty="0">
                <a:solidFill>
                  <a:schemeClr val="bg1"/>
                </a:solidFill>
              </a:rPr>
              <a:t>fabricación de alimentos como agente de volumen, agente de transporte, agente de textura y encapsulador de sabores.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28" y="5620008"/>
            <a:ext cx="2658793" cy="1052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0" name="AutoShape 3"/>
          <p:cNvSpPr>
            <a:spLocks noChangeArrowheads="1"/>
          </p:cNvSpPr>
          <p:nvPr/>
        </p:nvSpPr>
        <p:spPr bwMode="black">
          <a:xfrm rot="10800000">
            <a:off x="7314306" y="2012636"/>
            <a:ext cx="640225" cy="342900"/>
          </a:xfrm>
          <a:prstGeom prst="triangle">
            <a:avLst>
              <a:gd name="adj" fmla="val 50000"/>
            </a:avLst>
          </a:prstGeom>
          <a:solidFill>
            <a:srgbClr val="00B0F0">
              <a:alpha val="3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2" name="Group 14"/>
          <p:cNvGrpSpPr>
            <a:grpSpLocks/>
          </p:cNvGrpSpPr>
          <p:nvPr/>
        </p:nvGrpSpPr>
        <p:grpSpPr bwMode="auto">
          <a:xfrm>
            <a:off x="6580513" y="2364273"/>
            <a:ext cx="2563487" cy="1470778"/>
            <a:chOff x="720" y="1392"/>
            <a:chExt cx="4058" cy="480"/>
          </a:xfrm>
        </p:grpSpPr>
        <p:sp>
          <p:nvSpPr>
            <p:cNvPr id="73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4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5" name="AutoShape 1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6" name="AutoShape 1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9" name="8 CuadroTexto"/>
          <p:cNvSpPr txBox="1"/>
          <p:nvPr/>
        </p:nvSpPr>
        <p:spPr>
          <a:xfrm>
            <a:off x="6481692" y="2480032"/>
            <a:ext cx="2854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Oligasocáridos</a:t>
            </a:r>
            <a:r>
              <a:rPr lang="es-ES" b="1" dirty="0">
                <a:solidFill>
                  <a:schemeClr val="bg1"/>
                </a:solidFill>
              </a:rPr>
              <a:t> </a:t>
            </a:r>
            <a:r>
              <a:rPr lang="es-ES" b="1" dirty="0" smtClean="0">
                <a:solidFill>
                  <a:schemeClr val="bg1"/>
                </a:solidFill>
              </a:rPr>
              <a:t>cíclicos, se </a:t>
            </a:r>
            <a:r>
              <a:rPr lang="es-ES" b="1" dirty="0">
                <a:solidFill>
                  <a:schemeClr val="bg1"/>
                </a:solidFill>
              </a:rPr>
              <a:t>forman </a:t>
            </a:r>
            <a:r>
              <a:rPr lang="es-ES" b="1" dirty="0" smtClean="0">
                <a:solidFill>
                  <a:schemeClr val="bg1"/>
                </a:solidFill>
              </a:rPr>
              <a:t>en procesos </a:t>
            </a:r>
            <a:r>
              <a:rPr lang="es-ES" b="1" dirty="0">
                <a:solidFill>
                  <a:schemeClr val="bg1"/>
                </a:solidFill>
              </a:rPr>
              <a:t>de </a:t>
            </a:r>
            <a:r>
              <a:rPr lang="es-ES" b="1" dirty="0" smtClean="0">
                <a:solidFill>
                  <a:schemeClr val="bg1"/>
                </a:solidFill>
              </a:rPr>
              <a:t>degradación </a:t>
            </a:r>
            <a:r>
              <a:rPr lang="es-ES" b="1" dirty="0">
                <a:solidFill>
                  <a:schemeClr val="bg1"/>
                </a:solidFill>
              </a:rPr>
              <a:t>del </a:t>
            </a:r>
            <a:r>
              <a:rPr lang="es-ES" b="1" dirty="0" smtClean="0">
                <a:solidFill>
                  <a:schemeClr val="bg1"/>
                </a:solidFill>
              </a:rPr>
              <a:t>almidón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8" name="AutoShape 3"/>
          <p:cNvSpPr>
            <a:spLocks noChangeArrowheads="1"/>
          </p:cNvSpPr>
          <p:nvPr/>
        </p:nvSpPr>
        <p:spPr bwMode="black">
          <a:xfrm rot="10800000">
            <a:off x="7325145" y="3864721"/>
            <a:ext cx="584004" cy="212779"/>
          </a:xfrm>
          <a:prstGeom prst="triangle">
            <a:avLst>
              <a:gd name="adj" fmla="val 50000"/>
            </a:avLst>
          </a:prstGeom>
          <a:solidFill>
            <a:srgbClr val="00B0F0">
              <a:alpha val="3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9" name="Group 14"/>
          <p:cNvGrpSpPr>
            <a:grpSpLocks/>
          </p:cNvGrpSpPr>
          <p:nvPr/>
        </p:nvGrpSpPr>
        <p:grpSpPr bwMode="auto">
          <a:xfrm>
            <a:off x="6672787" y="4036172"/>
            <a:ext cx="2343837" cy="1248822"/>
            <a:chOff x="720" y="1392"/>
            <a:chExt cx="4058" cy="480"/>
          </a:xfrm>
        </p:grpSpPr>
        <p:sp>
          <p:nvSpPr>
            <p:cNvPr id="80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81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2" name="AutoShape 1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3" name="AutoShape 1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0" name="9 CuadroTexto"/>
          <p:cNvSpPr txBox="1"/>
          <p:nvPr/>
        </p:nvSpPr>
        <p:spPr>
          <a:xfrm>
            <a:off x="6610596" y="4096403"/>
            <a:ext cx="2503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chemeClr val="bg1"/>
                </a:solidFill>
              </a:rPr>
              <a:t>Usos:</a:t>
            </a:r>
            <a:r>
              <a:rPr lang="es-ES" dirty="0" smtClean="0"/>
              <a:t> </a:t>
            </a:r>
            <a:r>
              <a:rPr lang="es-ES" sz="1400" b="1" dirty="0">
                <a:solidFill>
                  <a:schemeClr val="bg1"/>
                </a:solidFill>
              </a:rPr>
              <a:t>industria farmacéutica para aumentar la </a:t>
            </a:r>
            <a:r>
              <a:rPr lang="es-ES" sz="1400" b="1" dirty="0" smtClean="0">
                <a:solidFill>
                  <a:schemeClr val="bg1"/>
                </a:solidFill>
              </a:rPr>
              <a:t>solubilidad</a:t>
            </a:r>
            <a:r>
              <a:rPr lang="es-ES" sz="1400" b="1" dirty="0">
                <a:solidFill>
                  <a:schemeClr val="bg1"/>
                </a:solidFill>
              </a:rPr>
              <a:t> de algunos </a:t>
            </a:r>
            <a:r>
              <a:rPr lang="es-ES" sz="1400" b="1" dirty="0" smtClean="0">
                <a:solidFill>
                  <a:schemeClr val="bg1"/>
                </a:solidFill>
              </a:rPr>
              <a:t>fármacos</a:t>
            </a:r>
            <a:r>
              <a:rPr lang="es-ES" sz="1400" b="1" dirty="0">
                <a:solidFill>
                  <a:schemeClr val="bg1"/>
                </a:solidFill>
              </a:rPr>
              <a:t> en </a:t>
            </a:r>
            <a:r>
              <a:rPr lang="es-ES" sz="1400" b="1" dirty="0" smtClean="0">
                <a:solidFill>
                  <a:schemeClr val="bg1"/>
                </a:solidFill>
              </a:rPr>
              <a:t>agua.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29" descr="data:image/jpeg;base64,/9j/4AAQSkZJRgABAQAAAQABAAD/2wCEAAkGBxQTEBIUEhIWFRUXFxgYFBUVFRgZFRUVGBUWHBwaGxQYHCohGRolHBYYITEhJykrMDouFx8zODMsOCgvLisBCgoKBQUFDgUFDisZExkrKysrKysrKysrKysrKysrKysrKysrKysrKysrKysrKysrKysrKysrKysrKysrKysrK//AABEIAMwAyAMBIgACEQEDEQH/xAAbAAEAAwEBAQEAAAAAAAAAAAAAAQQFAwIGB//EADgQAAICAQMDAgQEBQMDBQAAAAECAxEABBIhBRMxIkEUMlFhBiNCcTNSYoGRFYKhQ7HxJFNjcpL/xAAUAQEAAAAAAAAAAAAAAAAAAAAA/8QAFBEBAAAAAAAAAAAAAAAAAAAAAP/aAAwDAQACEQMRAD8A/ccYxgMYxgMYxgMYxgV9fGzRuEbY9ehvNMORY9xfke4sZ56fqhJGG8eQwu9rqxVlv3pgRf2yyc+fUsZdY0bCLtSDcAqt3nGmgbc5IsDayJSkGku+QFD6HGZcfW49q7g4JVWIEUrAblBrcqUfOdtN1aKRwiltxBIDRyJYWrI3qLrcP84F7GMYDGMYDGMYDIvJzO1mpbvRRR/MxLuaJCRL59q3MxCgEjy7C9hGBo4xjAYxjAYxjAYxjAYxjAYxjAYxjAhvGUZ+mK7FrdbreEYqslCvUB5NAC/NAD2Feut7/hp+1fc7T9vb537Ttr73WY2hMAlvp4gPpk7wiKqpk9OwTMgJVib5ILfNwecD6REAFAUB4A8AftlDrGlLoCn8SNhJEeOHUEVyPDKXQ+9SGq8ipPrdaqlvhdO1VwurkurFkD4XmhZr3rjPUU2rlUFfhogaKsGl1IcEfSodvtzbfsMDS0uqEiI6+GUMP2IvI1mrEcbyN4QEmvPHsPvmRoOk6hO4G1ShWdpFWHTiPaX5cXI8lhn3P7G3PNUBw1EmnDPGzzuXV0Zx3ZFCqVDAUCpIZlHAJBJB98DV0uvk7gjmjRGYM0fbkMgZUKg7iY12t6145HPnNIZ81odYHlLDUQameNWCwxVFIsbNHv3xtI53javnaLoHbdjc0upDrY9jTKRTK3uGHseR/YgiwbwLOM4TalU273Vd7bU3EDcxBIUX5agTQ+hzM0/WHbZIYlGnk2CKQSEyHuFQhaExgKrE+zkixYHO0LvU9cY9gVQ0kjbI1LFVL7Hf1OAdo2xsbo+PGV+lMTJMXULNaiQB96Ku21COVUleSeQOSf3PbqWkMgQqwWSNt8bFSyhyjodyAjcu2RhVjz5zjADCd0rbmkI3yKmyNSKCjYWYqD9STz5IsDA1cYxgMYxgMYxgMYxgMZBORuwPWUepahwUSIqHcnazqWRQoskoGUt9Ksebvijc3Zma5xJMsSErIi9wupFxq5ZV9LAg79snkfoJ9hgc9P1yNBINVLFG0cgiZ2YRxyOYo5AUDsSPTIPTZog8kcn1L+JdMoUmX0syqjBHKOz8KEcLtcsfFE37Zw00tB10x7jsxMmoajEJAAhLbCN5UIq7Fr5QpK8kX9PoQrb2Znkr5mJoA+QqXSj/AJ+pOBOmgZ2Ekooj+FH/AO2KIsn3kIJs+ADQ92a9kBsE4E5layLs75Y6A5aZCaVl8sy3wj+W8UTYPLbl092ZnXgXjEagnuyIjcGu2WBlth8v5SuAT+oqPJGB5SKSfmS44iOIhxI31Mjg0FI42D9ybO1fev6cBCghRUMJVoFUAKhQFdoFUqsjNHQ/S5qvI0gM5a5CY3CmmKsFN16iDXPtzgZ/d0urUxt2ZtlM8L7HaJufniN7GHI5H1zwPw5CJO4odWK7GKyuN6XYUm7oc1zxZrybrxHe+jWNWUwse7aMgCfDypssgBgZDGaBI9APsM+hGBQ0fR4YnMiRIJCKaXaDKwNcNKbZh6V4JPyj6DKkXRpFCR91exHt7Sdo9xTHXbDy9ynVSBwFUmhbed23jAqaLVbrV12yLW9bsc3TKf1IaNHjxyAQRnSeIOpVhanyPrmTqdIJNa7ghXSGNUkqyhLyEqfqpG0lfel9wCPep6gx0zH+HOQsZW77c0lKKJA3AE2DQsD2vgLHQ5y8VkkrucRs3zNGrFVYkcMDVhh5UqffNLOGk0yxoiIAFRVVVHgKoAAH9hnfAYxjAYxjAonq0Il7RlQSk0sbMFd+L9Kty4r3UEcH6HOur1qxgFyRZoAKzMT9lUEngX4zpqdOjoySIrowplZQysPoVPBzJl0QglheKL8tI5Y9kS/L3HhYEJwAv5R4H8w484FqbWM4UQVbDd3HVjGg58qCpZrBG2weDde/kdEi+Y7u4fmlDlXc+xYpQavYEUPAAGdOkwkI5YUXkdwD5AY2AfvnTqGtWFGd7oeyqWdjz6VRQSzGuAOcDL141EIBhmWQk+mKaPc0hFEKsyMuywDbsr1wa4o+tYGg0kxBBmksBqtTqJiEjv8ApDNGtnwqjwOM8aLXqXaVllaRlChBFLSICTtUsoW7Nsw8kD2UV71es7kunQxyIvc3EutKzKjFVq+Tfq+2y8Dvp+gRRqqxGSJVAVQkjABVAAAUkqBx7AZwaDfqGildyqQxOpDGMszPMHYmMqDQSPjwN33zbXKXVdBHMhDxpIVspvRX2vRpgHBAP3wHRZmeCJnNsVu/r9D/AHGXXyt03UdyKNz5ZQSB4DEcj+xv/GW8D42XVajtfKna+PVe7337u3/Uwu3tdutv6K31t/8AzllHIhgnDMZ3miRhucg7p1SVeze0bEEhqrXtknwc+k+HSq2LW7dVCt27dur67vVf15zmnTohK0wijErCmlCL3GHHBerI9K8X+kfTAsE5m6+Qu6wqa43TMCQVj5oKR4ZmAH/1D+DWaeRWBAGN2egMwurLKdZpxC8aN2tRzJG0g279NY2rIhu6N37ePfA2t2c59UqIzuyoiglnYhVUDySx4AH3z4zpwhEZ+PMBi7uqozKq6cz/AB2p3kLIxAevAJJrdR+bN/omiDxo8ybmSSUw77O2PvSdpgp4DdooA3zUSL5OBzg6kizTOwdUfZscxPtbapBN16QD7tQ9/GWSkWpCywSoxB9EqFZFtT4IBpgD7eRZog85q1mT1jRwANPJH61Wi6WkrKPCdxSCQSR6Sauj7XgdtPrnX0zrtIBuVR+SwUXuuyY+ATtY8URbcE9tH1FJL2E2KsFWVgDdHa4Bo0efHB+mYsMU3afTyvvm2rKpP6l3qWRWoWEYbQTzTJu82bkStLqo5tjIscUsf5i0S0rwMKFngCE2f6hV80GwDk5C5OAxjGAxjGAzMKtJqbIqOEcXfrlcckWPCIQLF2ZGHBQ3HX62Jvrtbx3r+TtU27f/AEXV3xV3xeU+gdvuzfC9v4XZF2+zt7Pe3z93Zs4uu1dcX97wPoMr6/SrIhVvFqR9QysGVh91ZQw+4GWMhsChoOoLYhklj+IC28auu/29XbBsA2D/ALhlwTrx6h6jS8j1HngfU8H/AAc+cKkxRQAMJlnjdjtYCl1KvI3drad0e4ebO4g+TnPRaKUfBEySECZiYyiAIDFqALIUMByPJ9x9cD6LRaURrtBJFsRdcBmJ2ivYXQyzjGAxjGAxjGAxjGAyCcnOGs03cUDcy836G2k8Hix7c4HfMN9asxhYq4hLq8cnoMcpIIjsWWCksGBocqvPNG1F0SFWV+2GZTaNIzSFDzyhkJ2HnkirynoulSqsMB2diDt7JA7GaQRVsVo9gVDwLYMb2mlXd6At9XiIVZlBLxHcAL3MhFOlDk2vO3n1Kp8gZz/CzhtOWUgqZtQQRyCDqpiCCPIIOazZiwzxaPuLI8cEG4GJnZI4wX3lowSQLBVmr6N9uA28ZAOTgMYxgMYxgQVzO1gaOTuruZaVZVskBFLEOqj9QLG6FkV/KM0sodR1RUqqAF3sLfIVRW52UclVsccWSosXYC3HIGAIIIIBBBsEH3B+meyMyPwvHt0enG4t6BtZq3MpsqTQAB2kcAADLn+oxd0wiVO6BZi3r3AvHJS7A5HNe4wLW3G3JGTgMYxgMYxgMYxgMYxgMYxgMYxgQ2Y+okEepaVwxQxKiFUZ9rB5C4pASu4dvn32C/lGbDZl9IImJ1PlXWoff8myQwPsJOH/AGCX4oB76HGUgVSK9UhVf5UaRzGtfpAQqK9qr2y/vzP68Pyhfyb07v8AL2r9e7+mvPtV3xeZvSYo2aZdI6ppikW1tNsEfd3zdzYVtQa7Vkf97wNuXXIsixlh3G5CCy1fzEDwtitx4uhfOMjQ6KOIERoF3Hcx93agNzMeWNKBZJNAYwLeMYwKHU5m3RRo20yFhvABKhULcKRVmq5ypoXAbVNIV3x7Y3mNKXjWISqW9lC99/HHk8XWaWr0okABsEG1ZTTKfqD7ccZi6jR711mjvYZISVmYbiwlRoyzEkb3Rl5HACtEOLwLXSdUsem0cbmpGijCx/8AUO1UDHZ5pdw3H2vKBBMUcADCZZ43Y7WA2jUq7nu1tNx7h5s7q980+jBSrNz3Sds25tzhl527qHpAa1FAU90N2aW3ApxdTTeI3uN2JCK/G+gT6D4fhSaBugTWXs4anSrIpSRVdD5VgCp5vkHjzznSGIKoUXQFCySf7sxs/wB8D3jGMBjGMBjGMBjGMDjrNQI0Z28Dzxfv9M4T65EZgx5Chqq73MVUD6ksKrI65pTLp5Yx5Za817j39v3zLn6HUrvHdVAQHkdizQzNJttyStihf3+2BsaLWq9imVhyVcbWo+DX0NHn7ZZvMmLSPK7yOHh3IiBQ67/SzNe5SQL3VX2yZdDqQLj1Vn6SxIRX2Me0q3j1HcBz6Tgcur6c6pZtMrbEKlZX5u2ThFAI/mBY2OKA+a1udE1ne00ExXb3Io5Nt3t3oGrdQurq6GeOhFOxGEVlAABVzciv+oSGzuksklrNkk2bvMvomolXTpDFpy3ZLQK0sgjUrC5jUsVDPZRVawlHd7A4Gx1fVGOGV1ALKhKKfDPVKv8Adio/vlnSxFY0UszlVALtW5yABubaALPk0AOczB0+eSu/MmzcG7UUZA4N7XldmLgELyqx3R45obGAxjGAxjPLYEk5g6/XDvwOikqsnbkl4CKJPTts8vb7B6bANX447LGdQ0glP5aMU7IFb6890k+tWBBCUBRN7geI/EoEeimYADsp3UA4W9PUqrXstxgGvb6YHXqKdtjqEAsKqzWQA0KMxPqPgoHkYfuR+qxB/EemBAfURxsfCzN2nIPghJdpIvi6qwR7HJmPelMdXEn8Q8bZGO78qvcLQLe3qVefUBqEYGdquoSd0xQxo7qqO/ckaNVRy4WiI33MTG/FDx55GUW/FunV2WSSOL8mOVe7KiM29plK7WPsYfIJ+b7c2X6QY2DaUxw+hIyphLR9uMuUCIjpsIMjfUc+OMnSdJEbOVY00McVEcjY0zbiR5vveKHy/fgL2h1Hcjjeq3orVd1uANXXOWMraCDtxxpd7EVbqr2qBdXx48c5ZwGMYwGMYwGMYwGeCM95w1ulSRNkiK6kg7WAItSCDz7ggEH2Iv2wOy4OY+oSTTozo5eNEZmjksmlUn0S+R/uD3Q5HJzy2omieDdIJe+xTaVCKjiGSUFWUE7fyytNuPqBv0kMHrq866YNqGdUT0ifewVStgBtx8Mv05scVdEddPaah1AOyRRKpolQ6kK4LeBYMZAPJ9dfKap9U0R7VyMHlZkRSAVjXe4UhYyxAtSwJJJO5hdGs5dT+G77/G9rynw3e238ovs3zv3fyeq9v9OB9IuTlHoXc+F0/evu9qPu3V9zYu664vdfjL2AxjGAyGwTlefVoGRGcB33bEJ9TBa3EL5oWLPtY+uBU0UTrqNTa+h+3Ir3xuKdspX9IhRr/wDlAr02dOuM+R6R2v8A0+zt/Gfl/Gbdvf8A4Z7ne2+qt9fNx4r2z64YGR+FYFj0kESAARL26+8dqTR8E1dffNjMGHXCEzttZoRI7PKNoWLgGQG23OAwZiQOLI/Tm6DgTjGcNVqljFtfmgALZmPgAe54/wCCfAwO+QDme3VLUhIpGfwYyArLd0WLGgpo0efBHkVnTp8MgtpZAzH9KrtjUXwACSxNVZJ5IJAUGgF3GcdXq0iQvK6ogq3dgqiyALYmhyQP74h1SOFKOrBxuQqwIdeOVI8jkcj6jA7YzxHKG+Ug8kWDfIJBH7ggivsc94EE5mr1ZTH3NrV3jBXF7hqTBfn5dwv9va+MsT6qp446+dJG3X42GMVVc33Pr+n75jRfhWMDd2oe/wDEtP3u2O5tOrMtdyt19s7f+PGBoQdXBKHYwicgJMSuxixAXgNuAYkAEj3H1GamfORaKRexpmMYhQoYpA7d6XslWVDGUCqfTywZrCMQq36PoUwIkSwQQCCKIPgg+bGU9N0xUYNbtXyB2LBLFekHwa4vzV/U3fxgYH4i1e2XRoBuZ5WIjsDcEieiT5CrI0JJANXdEA5rdPgKJTOXYkszHgWxJpRZ2qPAFngCyTZNKNN2tY+e1CFU/QyvucH68RQn/wAnNVRgTjGMBjGMDxNe1tpAajtJBIBriwCCRftYyvotEEs2Wdq3O1bmq6HAoKLNAUBZ+py2cisBtyRjGBga3pkrLNANnYn7m+QuwmjEoO8LHsKueTTFhW7lW2+q5qYtQrFoXRxyTFMCLPsFnSzGL5No/sBt85pAYrAy4OuJ3hBL+VOy7ljcj8wC7MTeJKqyByARYF506rCW7bqATFJ3NpNbxsdSAx4BpyRfHABIuxy69pr7b7C4VqdV+btsRbCqNowV+OfQSAWAGeZGki3LJbxEUJeWkUm+HRV9Sj2cH3AKitzB76ZGzSyTsu0SJGipuDHbGZW3FlJX1GU8AnhQb5pdQDMPpnV4Y9HpnkmijRkVUZ5FVXpeCrMQDYF8X5zqfxLpdpZZ0kVfmaK5FUf1NHYXjnkj3wOnVTtlhkYEom/dSlirMAFbaoJ8blsD9X0JzHg0cjakujPGjySvGQgsKYtKptJFITdKkjVQJJJ9zm3oIGsyyfxHABX2jUWQg/zyfc/QAAaAGBj/AIWhZICrli3f1RtgASG1c5DUAOCCDYFURmuxz1WeXOBkrqY21fzgkIY1FNW8MS4VyNpPp5AN/lmx6TWvnzkenf4eDTdtt0TQFnodsiCRH9JvmwgAHmzzVGtjRa9Jd3bcEqadfDIaBAZDypog0R4IPisCn1+lSOX3hlRx5Jo3G9KOWYxyuABZsiuay1oOqQylhDKjstb1VgXS7oOnlDYIogHg/TOBAmmB8xwtYo8NMAym/Zgl+PZ/uorn1c6eRhHJCuolT1LHtRnjDeHtv4dleGscrx44DXvM/rXVVgics6K+xzGrsAZGRC1KCbb2uvrlLRdDbkyzSEH/AKKSSCNOSf4hPcduQC25QdoIVbIzT0HS4YdxiiRC1b2VQHkIs27+XNkmySbJPvgUvVFJpvzHfvOUcOQQD2ZZNygD0m46ocUx+grZzJ6Sml7kg07xs8fodVk3mH1H0bNx7QtK2gAeiq9IrWwGMYwGMYwGMYwGMYwGMYwMz8Q7+wdl/PFv2+ez3o+79/4W/wAc/Tmsy+mGIOx6cunaPYdyxOqacy70q3iVgH2bvCk0Fvjbn0rLeRswMPSKIGZ/gFiLcyyQ9ognkk2NruLPkqD5NZf0nUYprVWs0CyGw2xhwdpo7TzTeDR54y5qVtGA8lSP8jMvRaGKfS6fuRq+1F2lhyjBa3K3lWHPqBB++B16JLSNE3zQsU5HmPzE11zcZWyONwYeQc0rzDk6TOkokgmUgKVaOdS28A2qidWBSiW9TLJW40PY2tPrJdwWXTlTdbo5BJGLPHJCvVHklBXPngkNK84a7WxwxtJNIsca/M7sFVea5Y8Dkgf3GYw6lNsScmPsyNGiRhG7qd6RY0dpO5tf1MCyhVoMaZtvr0NL00blklIllHh9tKhIIPaQk9sEEjyTXknA8f6sGFxRSyfQhNin/dJt9uczNf3HljWWfT6SRiRGEkMk8i2PkL7Fv+kpIOc0z0GAEmOMREkkmEmO2P6iEoM33YHKGqG34yNldmmP5NIzAr2I0A3gUtOrnkjzfvgWoAdoh0/CLayTFrbcD69vH5km7duYkUxJO4grnoaZ4GJiUPGzM8kQUCTe5sur2FbnypFm7DcbW0dMDtUHyAL/AHrOrDAr6bWIyFw3pF7iwKla87g3Kkeef3zP1Gu78Uq6cM26NwkwO2PcUOwq5NsCaplseDeWtR0iF33vEjN6eSPOw2m7+baeVu6JJFHLu3AwWnQtpjGjoIC3c/KddsXZde2AF9Y39s7Vsflg/pGben1KOoZHV1b5WUhlP7EcHPdZV+AAk3qWUk2wB9L8V6lPF17jn/GBcxkAZOAxjGAxjGAxjGAxjGAxjGBBzF6TqxDHHDMO2/yqW+R2LcBX+Uk2KW758cHNs5zngV0ZHVWRgVZWAKspFEFTwQRxWB63Y2583roNLHNt1QiEIRPhxqCpUSF5S/b7h+einA5qq4za6Nv+Hi7l79i7t3zXXv8AfA4L0ZRSl2MSsGSEhdisrBlN7dx2sAwBPkD6ZpAZOMBkbcnGBFZOMYDGMYDGMYDGMYDGMYDGRjAnGRjAnGRjAnGRjAnGRjAzeu6lo1idWqp4FK8UyyzJCQffju7hVcqvtYOkMr63TrIjRuLV1KsPHDcHn9jlgHAnGRjAnGRjAnGRjAnGRjAnGRjAnGRjAnGeW8Yw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54" y="5457923"/>
            <a:ext cx="2113067" cy="1213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Margarina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Manteca</a:t>
            </a:r>
            <a:endParaRPr lang="en-US" dirty="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invGray">
          <a:xfrm>
            <a:off x="1631950" y="1745335"/>
            <a:ext cx="6750050" cy="3386137"/>
          </a:xfrm>
          <a:prstGeom prst="roundRect">
            <a:avLst>
              <a:gd name="adj" fmla="val 16667"/>
            </a:avLst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262062" y="1417516"/>
            <a:ext cx="1838325" cy="3309938"/>
            <a:chOff x="528" y="1392"/>
            <a:chExt cx="1158" cy="2085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6078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s-ES" dirty="0" smtClean="0"/>
                <a:t>  Margarina</a:t>
              </a:r>
              <a:endParaRPr lang="es-ES" dirty="0"/>
            </a:p>
          </p:txBody>
        </p:sp>
      </p:grp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4054475" y="1417516"/>
            <a:ext cx="1838325" cy="3309938"/>
            <a:chOff x="2287" y="1392"/>
            <a:chExt cx="1158" cy="2085"/>
          </a:xfrm>
        </p:grpSpPr>
        <p:sp>
          <p:nvSpPr>
            <p:cNvPr id="12296" name="AutoShape 8"/>
            <p:cNvSpPr>
              <a:spLocks noChangeArrowheads="1"/>
            </p:cNvSpPr>
            <p:nvPr/>
          </p:nvSpPr>
          <p:spPr bwMode="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297" name="AutoShape 9"/>
            <p:cNvSpPr>
              <a:spLocks noChangeArrowheads="1"/>
            </p:cNvSpPr>
            <p:nvPr/>
          </p:nvSpPr>
          <p:spPr bwMode="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s-ES" dirty="0" smtClean="0"/>
                <a:t>    </a:t>
              </a:r>
              <a:r>
                <a:rPr lang="es-ES" b="1" u="sng" dirty="0" smtClean="0"/>
                <a:t>Ambas</a:t>
              </a:r>
              <a:endParaRPr lang="es-ES" b="1" u="sng" dirty="0"/>
            </a:p>
          </p:txBody>
        </p:sp>
      </p:grp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6891337" y="1417516"/>
            <a:ext cx="1838325" cy="3309938"/>
            <a:chOff x="4074" y="1392"/>
            <a:chExt cx="1158" cy="2085"/>
          </a:xfrm>
        </p:grpSpPr>
        <p:sp>
          <p:nvSpPr>
            <p:cNvPr id="12299" name="AutoShape 11"/>
            <p:cNvSpPr>
              <a:spLocks noChangeArrowheads="1"/>
            </p:cNvSpPr>
            <p:nvPr/>
          </p:nvSpPr>
          <p:spPr bwMode="gray">
            <a:xfrm>
              <a:off x="4074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00" name="AutoShape 12"/>
            <p:cNvSpPr>
              <a:spLocks noChangeArrowheads="1"/>
            </p:cNvSpPr>
            <p:nvPr/>
          </p:nvSpPr>
          <p:spPr bwMode="gray">
            <a:xfrm>
              <a:off x="4122" y="1422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s-ES" dirty="0" smtClean="0"/>
                <a:t>   Manteca</a:t>
              </a:r>
              <a:endParaRPr lang="es-ES" dirty="0"/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gray">
          <a:xfrm>
            <a:off x="1182231" y="1901027"/>
            <a:ext cx="208823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" sz="1400" b="1" dirty="0" smtClean="0">
                <a:solidFill>
                  <a:schemeClr val="bg1"/>
                </a:solidFill>
              </a:rPr>
              <a:t>Contiene vitaminas </a:t>
            </a:r>
            <a:r>
              <a:rPr lang="es-ES" sz="1400" b="1" dirty="0">
                <a:solidFill>
                  <a:schemeClr val="bg1"/>
                </a:solidFill>
              </a:rPr>
              <a:t>sólo si le son añadidas</a:t>
            </a:r>
            <a:r>
              <a:rPr lang="es-ES" sz="1400" b="1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1400" b="1" dirty="0" smtClean="0">
                <a:solidFill>
                  <a:schemeClr val="bg1"/>
                </a:solidFill>
              </a:rPr>
              <a:t>Imita </a:t>
            </a:r>
            <a:r>
              <a:rPr lang="es-ES" sz="1400" b="1" dirty="0">
                <a:solidFill>
                  <a:schemeClr val="bg1"/>
                </a:solidFill>
              </a:rPr>
              <a:t>el sabor de la mantequilla mediante aditivos </a:t>
            </a:r>
            <a:r>
              <a:rPr lang="es-ES" sz="1400" b="1" dirty="0" smtClean="0">
                <a:solidFill>
                  <a:schemeClr val="bg1"/>
                </a:solidFill>
              </a:rPr>
              <a:t>artificiales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1400" b="1" dirty="0">
                <a:solidFill>
                  <a:schemeClr val="bg1"/>
                </a:solidFill>
              </a:rPr>
              <a:t>P</a:t>
            </a:r>
            <a:r>
              <a:rPr lang="es-ES" sz="1400" b="1" dirty="0" smtClean="0">
                <a:solidFill>
                  <a:schemeClr val="bg1"/>
                </a:solidFill>
              </a:rPr>
              <a:t>or </a:t>
            </a:r>
            <a:r>
              <a:rPr lang="es-ES" sz="1400" b="1" dirty="0">
                <a:solidFill>
                  <a:schemeClr val="bg1"/>
                </a:solidFill>
              </a:rPr>
              <a:t>su origen vegetal </a:t>
            </a:r>
            <a:r>
              <a:rPr lang="es-ES" sz="1400" b="1" dirty="0" smtClean="0">
                <a:solidFill>
                  <a:schemeClr val="bg1"/>
                </a:solidFill>
              </a:rPr>
              <a:t>tiene </a:t>
            </a:r>
            <a:r>
              <a:rPr lang="es-ES" sz="1400" b="1" dirty="0">
                <a:solidFill>
                  <a:schemeClr val="bg1"/>
                </a:solidFill>
              </a:rPr>
              <a:t>menos grasas saturadas.</a:t>
            </a:r>
            <a:endParaRPr lang="es-ES" sz="1400" b="1" dirty="0" smtClean="0">
              <a:solidFill>
                <a:schemeClr val="bg1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gray">
          <a:xfrm>
            <a:off x="4022539" y="2052827"/>
            <a:ext cx="196887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 dirty="0" err="1" smtClean="0">
                <a:solidFill>
                  <a:schemeClr val="bg1"/>
                </a:solidFill>
                <a:cs typeface="Arial" charset="0"/>
              </a:rPr>
              <a:t>Misma</a:t>
            </a:r>
            <a:r>
              <a:rPr lang="en-US" sz="1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Arial" charset="0"/>
              </a:rPr>
              <a:t>cantidad</a:t>
            </a:r>
            <a:r>
              <a:rPr lang="en-US" sz="1400" b="1" dirty="0" smtClean="0">
                <a:solidFill>
                  <a:schemeClr val="bg1"/>
                </a:solidFill>
                <a:cs typeface="Arial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cs typeface="Arial" charset="0"/>
              </a:rPr>
              <a:t>calorías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1400" b="1" dirty="0">
                <a:solidFill>
                  <a:schemeClr val="bg1"/>
                </a:solidFill>
              </a:rPr>
              <a:t>S</a:t>
            </a:r>
            <a:r>
              <a:rPr lang="es-ES" sz="1400" b="1" dirty="0" smtClean="0">
                <a:solidFill>
                  <a:schemeClr val="bg1"/>
                </a:solidFill>
              </a:rPr>
              <a:t>in </a:t>
            </a:r>
            <a:r>
              <a:rPr lang="es-ES" sz="1400" b="1" dirty="0">
                <a:solidFill>
                  <a:schemeClr val="bg1"/>
                </a:solidFill>
              </a:rPr>
              <a:t>apenas proteínas ni hidratos de </a:t>
            </a:r>
            <a:r>
              <a:rPr lang="es-ES" sz="1400" b="1" dirty="0" smtClean="0">
                <a:solidFill>
                  <a:schemeClr val="bg1"/>
                </a:solidFill>
              </a:rPr>
              <a:t>carbono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4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gray">
          <a:xfrm>
            <a:off x="6873875" y="2074741"/>
            <a:ext cx="1752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" sz="1400" b="1" dirty="0">
                <a:solidFill>
                  <a:schemeClr val="bg1"/>
                </a:solidFill>
              </a:rPr>
              <a:t> </a:t>
            </a:r>
            <a:r>
              <a:rPr lang="es-ES" sz="1400" b="1" dirty="0" smtClean="0">
                <a:solidFill>
                  <a:schemeClr val="bg1"/>
                </a:solidFill>
              </a:rPr>
              <a:t>Fuente </a:t>
            </a:r>
            <a:r>
              <a:rPr lang="es-ES" sz="1400" b="1" dirty="0">
                <a:solidFill>
                  <a:schemeClr val="bg1"/>
                </a:solidFill>
              </a:rPr>
              <a:t>de vitaminas A, D y </a:t>
            </a:r>
            <a:r>
              <a:rPr lang="es-ES" sz="1400" b="1" dirty="0" smtClean="0">
                <a:solidFill>
                  <a:schemeClr val="bg1"/>
                </a:solidFill>
              </a:rPr>
              <a:t>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s-ES" sz="1400" b="1" dirty="0">
                <a:solidFill>
                  <a:schemeClr val="bg1"/>
                </a:solidFill>
              </a:rPr>
              <a:t>S</a:t>
            </a:r>
            <a:r>
              <a:rPr lang="es-ES" sz="1400" b="1" dirty="0" smtClean="0">
                <a:solidFill>
                  <a:schemeClr val="bg1"/>
                </a:solidFill>
              </a:rPr>
              <a:t>abor </a:t>
            </a:r>
            <a:r>
              <a:rPr lang="es-ES" sz="1400" b="1" dirty="0">
                <a:solidFill>
                  <a:schemeClr val="bg1"/>
                </a:solidFill>
              </a:rPr>
              <a:t>y color amarillo </a:t>
            </a:r>
            <a:r>
              <a:rPr lang="es-ES" sz="1400" b="1" dirty="0" smtClean="0">
                <a:solidFill>
                  <a:schemeClr val="bg1"/>
                </a:solidFill>
              </a:rPr>
              <a:t>naturales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1400" b="1" dirty="0">
                <a:solidFill>
                  <a:schemeClr val="bg1"/>
                </a:solidFill>
              </a:rPr>
              <a:t>80% de grasas saturadas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gray">
          <a:xfrm>
            <a:off x="1262062" y="5337858"/>
            <a:ext cx="746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1600" dirty="0" smtClean="0"/>
              <a:t>Respecto </a:t>
            </a:r>
            <a:r>
              <a:rPr lang="es-ES" sz="1600" dirty="0"/>
              <a:t>a cuál es mejor se podría decir que las dos y que ninguna: las dos son buenas si son tomadas esporádicamente y en pequeñas </a:t>
            </a:r>
            <a:r>
              <a:rPr lang="es-ES" sz="1600" dirty="0" smtClean="0"/>
              <a:t>cantidades. Y </a:t>
            </a:r>
            <a:r>
              <a:rPr lang="es-ES" sz="1600" dirty="0"/>
              <a:t>ninguna si se abusa con frecuencia de este tipo de </a:t>
            </a:r>
            <a:r>
              <a:rPr lang="es-ES" sz="1600" dirty="0" smtClean="0"/>
              <a:t>grasas.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005">
            <a:off x="116886" y="2000331"/>
            <a:ext cx="980334" cy="990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581">
            <a:off x="74158" y="5863347"/>
            <a:ext cx="1357312" cy="842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" y="4682985"/>
            <a:ext cx="1197300" cy="641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" y="3356993"/>
            <a:ext cx="1205849" cy="799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445668" y="1820717"/>
            <a:ext cx="5798398" cy="69716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1187624" y="476672"/>
            <a:ext cx="5760640" cy="720080"/>
            <a:chOff x="406" y="980"/>
            <a:chExt cx="2330" cy="294"/>
          </a:xfrm>
        </p:grpSpPr>
        <p:sp>
          <p:nvSpPr>
            <p:cNvPr id="16394" name="AutoShape 1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89A8">
                    <a:gamma/>
                    <a:tint val="67059"/>
                    <a:invGamma/>
                  </a:srgbClr>
                </a:gs>
                <a:gs pos="100000">
                  <a:srgbClr val="3289A8"/>
                </a:gs>
              </a:gsLst>
              <a:lin ang="0" scaled="1"/>
            </a:gradFill>
            <a:ln w="12700">
              <a:solidFill>
                <a:srgbClr val="3289A8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395" name="AutoShape 1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396" name="AutoShape 1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6397" name="Text Box 18"/>
          <p:cNvSpPr txBox="1">
            <a:spLocks noChangeArrowheads="1"/>
          </p:cNvSpPr>
          <p:nvPr/>
        </p:nvSpPr>
        <p:spPr bwMode="white">
          <a:xfrm>
            <a:off x="1979712" y="462843"/>
            <a:ext cx="37496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Grasas</a:t>
            </a:r>
            <a:r>
              <a:rPr lang="en-US" sz="4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trans</a:t>
            </a:r>
            <a:endParaRPr lang="en-US" sz="4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gray">
          <a:xfrm>
            <a:off x="1418555" y="1884218"/>
            <a:ext cx="1508125" cy="523875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gray">
          <a:xfrm>
            <a:off x="1455068" y="1977881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8F8F8"/>
                </a:solidFill>
                <a:cs typeface="Arial" charset="0"/>
              </a:rPr>
              <a:t>¿</a:t>
            </a:r>
            <a:r>
              <a:rPr lang="en-US" sz="1600" b="1" dirty="0" err="1" smtClean="0">
                <a:solidFill>
                  <a:srgbClr val="F8F8F8"/>
                </a:solidFill>
                <a:cs typeface="Arial" charset="0"/>
              </a:rPr>
              <a:t>Qué</a:t>
            </a:r>
            <a:r>
              <a:rPr lang="en-US" sz="1600" b="1" dirty="0" smtClean="0">
                <a:solidFill>
                  <a:srgbClr val="F8F8F8"/>
                </a:solidFill>
                <a:cs typeface="Arial" charset="0"/>
              </a:rPr>
              <a:t> son?</a:t>
            </a:r>
            <a:endParaRPr lang="en-US" sz="16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2530654" y="4542522"/>
            <a:ext cx="5798398" cy="11728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2559027" y="3080187"/>
            <a:ext cx="5798398" cy="81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gray">
          <a:xfrm>
            <a:off x="1453483" y="3069760"/>
            <a:ext cx="1508125" cy="871786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gray">
          <a:xfrm>
            <a:off x="1328857" y="3163421"/>
            <a:ext cx="16018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8F8F8"/>
                </a:solidFill>
                <a:cs typeface="Arial" charset="0"/>
              </a:rPr>
              <a:t>¿</a:t>
            </a:r>
            <a:r>
              <a:rPr lang="en-US" b="1" dirty="0" err="1" smtClean="0">
                <a:solidFill>
                  <a:srgbClr val="F8F8F8"/>
                </a:solidFill>
                <a:cs typeface="Arial" charset="0"/>
              </a:rPr>
              <a:t>Dónde</a:t>
            </a:r>
            <a:r>
              <a:rPr lang="en-US" b="1" dirty="0" smtClean="0">
                <a:solidFill>
                  <a:srgbClr val="F8F8F8"/>
                </a:solidFill>
                <a:cs typeface="Arial" charset="0"/>
              </a:rPr>
              <a:t> se </a:t>
            </a:r>
            <a:r>
              <a:rPr lang="en-US" b="1" dirty="0" err="1" smtClean="0">
                <a:solidFill>
                  <a:srgbClr val="F8F8F8"/>
                </a:solidFill>
                <a:cs typeface="Arial" charset="0"/>
              </a:rPr>
              <a:t>encuentran</a:t>
            </a:r>
            <a:r>
              <a:rPr lang="en-US" b="1" dirty="0">
                <a:solidFill>
                  <a:srgbClr val="F8F8F8"/>
                </a:solidFill>
                <a:cs typeface="Arial" charset="0"/>
              </a:rPr>
              <a:t>?</a:t>
            </a:r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ltGray">
          <a:xfrm>
            <a:off x="1495604" y="4643515"/>
            <a:ext cx="1508125" cy="739993"/>
          </a:xfrm>
          <a:prstGeom prst="homePlate">
            <a:avLst>
              <a:gd name="adj" fmla="val 4326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black">
          <a:xfrm>
            <a:off x="1448717" y="4690345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8F8F8"/>
                </a:solidFill>
                <a:cs typeface="Arial" charset="0"/>
              </a:rPr>
              <a:t>Impacto</a:t>
            </a:r>
            <a:r>
              <a:rPr lang="en-US" b="1" dirty="0" smtClean="0">
                <a:solidFill>
                  <a:srgbClr val="F8F8F8"/>
                </a:solidFill>
                <a:cs typeface="Arial" charset="0"/>
              </a:rPr>
              <a:t> en la </a:t>
            </a:r>
            <a:r>
              <a:rPr lang="en-US" b="1" dirty="0" err="1" smtClean="0">
                <a:solidFill>
                  <a:srgbClr val="F8F8F8"/>
                </a:solidFill>
                <a:cs typeface="Arial" charset="0"/>
              </a:rPr>
              <a:t>salud</a:t>
            </a:r>
            <a:endParaRPr lang="en-US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gray">
          <a:xfrm>
            <a:off x="2902868" y="1896918"/>
            <a:ext cx="5341198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s-ES" sz="1400" b="1" i="1" dirty="0" smtClean="0"/>
              <a:t>S</a:t>
            </a:r>
            <a:r>
              <a:rPr lang="es-ES" sz="1400" b="1" dirty="0" smtClean="0"/>
              <a:t>on </a:t>
            </a:r>
            <a:r>
              <a:rPr lang="es-ES" sz="1400" b="1" dirty="0"/>
              <a:t>un tipo de grasa que se forma cuando el aceite líquido se transforma en una grasa sólida añadiendo hidrógenos. Este proceso se llama hidrogenación</a:t>
            </a:r>
            <a:endParaRPr lang="en-US" sz="1400" b="1" dirty="0">
              <a:cs typeface="Arial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gray">
          <a:xfrm>
            <a:off x="2982550" y="3134084"/>
            <a:ext cx="5367033" cy="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s-ES" sz="1400" b="1" dirty="0" smtClean="0"/>
              <a:t>La </a:t>
            </a:r>
            <a:r>
              <a:rPr lang="es-ES" sz="1400" b="1" dirty="0"/>
              <a:t>mayoría </a:t>
            </a:r>
            <a:r>
              <a:rPr lang="es-ES" sz="1400" b="1" dirty="0" smtClean="0"/>
              <a:t>provienen </a:t>
            </a:r>
            <a:r>
              <a:rPr lang="es-ES" sz="1400" b="1" dirty="0"/>
              <a:t>de alimentos procesados preparados con aceites vegetales parcialmente hidrogenados</a:t>
            </a:r>
            <a:r>
              <a:rPr lang="es-ES" sz="1400" b="1" dirty="0" smtClean="0"/>
              <a:t>: </a:t>
            </a:r>
            <a:r>
              <a:rPr lang="es-ES" sz="1400" b="1" dirty="0"/>
              <a:t> margarinas, bollería industrial, galletas, patatas fritas y otros </a:t>
            </a:r>
            <a:r>
              <a:rPr lang="es-ES" sz="1400" b="1" i="1" dirty="0"/>
              <a:t>snacks</a:t>
            </a:r>
            <a:r>
              <a:rPr lang="es-ES" sz="1400" b="1" dirty="0"/>
              <a:t>...</a:t>
            </a:r>
            <a:endParaRPr lang="en-US" sz="1400" b="1" dirty="0">
              <a:cs typeface="Arial" charset="0"/>
            </a:endParaRP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gray">
          <a:xfrm>
            <a:off x="2997929" y="4556027"/>
            <a:ext cx="503729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s-ES" sz="1400" b="1" dirty="0" smtClean="0"/>
              <a:t>Aumenta </a:t>
            </a:r>
            <a:r>
              <a:rPr lang="es-ES" sz="1400" b="1" dirty="0"/>
              <a:t>el riesgo de la enfermedad cardíaca coronaria más que cualquier otro </a:t>
            </a:r>
            <a:r>
              <a:rPr lang="es-ES" sz="1400" b="1" dirty="0" smtClean="0"/>
              <a:t>macronutriente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s-ES" sz="1400" dirty="0"/>
              <a:t> </a:t>
            </a:r>
            <a:r>
              <a:rPr lang="es-ES" sz="1400" b="1" dirty="0" smtClean="0"/>
              <a:t>Elevan</a:t>
            </a:r>
            <a:r>
              <a:rPr lang="es-ES" sz="1400" b="1" dirty="0"/>
              <a:t> el colesterol "malo" (LDL) y los triglicéridos</a:t>
            </a:r>
            <a:r>
              <a:rPr lang="es-ES" sz="1400" dirty="0" smtClean="0"/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s-ES" sz="1400" b="1" dirty="0" smtClean="0"/>
              <a:t>Favorecen </a:t>
            </a:r>
            <a:r>
              <a:rPr lang="es-ES" sz="1400" b="1" dirty="0"/>
              <a:t>la resistencia a la </a:t>
            </a:r>
            <a:r>
              <a:rPr lang="es-ES" sz="1400" b="1" dirty="0" smtClean="0"/>
              <a:t>insulina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s-ES" sz="1400" b="1" dirty="0" smtClean="0"/>
              <a:t>Desencadenan procesos </a:t>
            </a:r>
            <a:r>
              <a:rPr lang="es-ES" sz="1400" b="1" dirty="0"/>
              <a:t>inflamatorios</a:t>
            </a:r>
            <a:endParaRPr lang="en-US" sz="1400" b="1" dirty="0">
              <a:cs typeface="Arial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7730">
            <a:off x="24114" y="1632417"/>
            <a:ext cx="1135530" cy="755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2" y="2881351"/>
            <a:ext cx="1401847" cy="948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351">
            <a:off x="108754" y="4217380"/>
            <a:ext cx="1294656" cy="863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793">
            <a:off x="106389" y="5625382"/>
            <a:ext cx="1291208" cy="968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/>
          <p:cNvSpPr>
            <a:spLocks noChangeArrowheads="1"/>
          </p:cNvSpPr>
          <p:nvPr/>
        </p:nvSpPr>
        <p:spPr bwMode="gray">
          <a:xfrm>
            <a:off x="1259632" y="1720056"/>
            <a:ext cx="7488832" cy="2789063"/>
          </a:xfrm>
          <a:prstGeom prst="roundRect">
            <a:avLst>
              <a:gd name="adj" fmla="val 9523"/>
            </a:avLst>
          </a:prstGeom>
          <a:solidFill>
            <a:schemeClr val="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8690" name="Group 18"/>
          <p:cNvGrpSpPr>
            <a:grpSpLocks/>
          </p:cNvGrpSpPr>
          <p:nvPr/>
        </p:nvGrpSpPr>
        <p:grpSpPr bwMode="auto">
          <a:xfrm>
            <a:off x="1365334" y="404664"/>
            <a:ext cx="5582930" cy="864096"/>
            <a:chOff x="657" y="2893"/>
            <a:chExt cx="1032" cy="590"/>
          </a:xfrm>
        </p:grpSpPr>
        <p:sp>
          <p:nvSpPr>
            <p:cNvPr id="28691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692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8696" name="Text Box 24"/>
          <p:cNvSpPr txBox="1">
            <a:spLocks noChangeArrowheads="1"/>
          </p:cNvSpPr>
          <p:nvPr/>
        </p:nvSpPr>
        <p:spPr bwMode="gray">
          <a:xfrm>
            <a:off x="1187624" y="1916832"/>
            <a:ext cx="741682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dirty="0"/>
              <a:t>Se le llama colesterol a un tipo de </a:t>
            </a:r>
            <a:r>
              <a:rPr lang="es-ES" sz="1600" b="1" dirty="0">
                <a:hlinkClick r:id="rId3"/>
              </a:rPr>
              <a:t>lípido</a:t>
            </a:r>
            <a:r>
              <a:rPr lang="es-ES" sz="1600" dirty="0"/>
              <a:t> (grasa) que se encuentra presente en el cuerpo humano y en todos los alimentos de origen animal</a:t>
            </a:r>
            <a:r>
              <a:rPr lang="es-ES" sz="1600" dirty="0" smtClean="0"/>
              <a:t>.</a:t>
            </a:r>
            <a:br>
              <a:rPr lang="es-ES" sz="1600" dirty="0" smtClean="0"/>
            </a:br>
            <a:endParaRPr lang="es-ES" sz="1600" dirty="0" smtClean="0"/>
          </a:p>
          <a:p>
            <a:pPr algn="ctr">
              <a:spcBef>
                <a:spcPct val="50000"/>
              </a:spcBef>
            </a:pPr>
            <a:r>
              <a:rPr lang="es-ES" sz="1600" dirty="0" smtClean="0"/>
              <a:t>En </a:t>
            </a:r>
            <a:r>
              <a:rPr lang="es-ES" sz="1600" dirty="0"/>
              <a:t>la sangre existen pequeñas cantidades de colesterol, una parte se obtiene del colesterol de los </a:t>
            </a:r>
            <a:r>
              <a:rPr lang="es-ES" sz="1600" i="1" dirty="0"/>
              <a:t>alimentos de origen animal </a:t>
            </a:r>
            <a:r>
              <a:rPr lang="es-ES" sz="1600" dirty="0"/>
              <a:t>que son consumidos por el hombre y otra parte </a:t>
            </a:r>
            <a:r>
              <a:rPr lang="es-ES" sz="1600" i="1" dirty="0"/>
              <a:t>se sintetiza </a:t>
            </a:r>
            <a:r>
              <a:rPr lang="es-ES" sz="1600" dirty="0"/>
              <a:t>(se fabrica) en el mismo organismo</a:t>
            </a:r>
            <a:endParaRPr lang="en-US" sz="1600" b="1" dirty="0">
              <a:cs typeface="Arial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gray">
          <a:xfrm>
            <a:off x="1547664" y="513546"/>
            <a:ext cx="417646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8F8F8"/>
                </a:solidFill>
                <a:cs typeface="Arial" charset="0"/>
              </a:rPr>
              <a:t>COLESTEROL</a:t>
            </a:r>
            <a:endParaRPr lang="en-US" sz="36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28752" name="Group 80"/>
          <p:cNvGrpSpPr>
            <a:grpSpLocks/>
          </p:cNvGrpSpPr>
          <p:nvPr/>
        </p:nvGrpSpPr>
        <p:grpSpPr bwMode="auto">
          <a:xfrm>
            <a:off x="1398136" y="3933056"/>
            <a:ext cx="6486232" cy="576063"/>
            <a:chOff x="764" y="2737"/>
            <a:chExt cx="1032" cy="102"/>
          </a:xfrm>
        </p:grpSpPr>
        <p:sp>
          <p:nvSpPr>
            <p:cNvPr id="28753" name="AutoShape 8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754" name="AutoShape 8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1546163" y="3933056"/>
            <a:ext cx="593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 El </a:t>
            </a:r>
            <a:r>
              <a:rPr lang="es-ES" b="1" dirty="0"/>
              <a:t>colesterol</a:t>
            </a:r>
            <a:r>
              <a:rPr lang="es-ES" dirty="0"/>
              <a:t> es un </a:t>
            </a:r>
            <a:r>
              <a:rPr lang="es-ES" b="1" dirty="0"/>
              <a:t>alcohol</a:t>
            </a:r>
            <a:r>
              <a:rPr lang="es-ES" dirty="0"/>
              <a:t> que pertenece al grupo de los </a:t>
            </a:r>
            <a:r>
              <a:rPr lang="es-ES" b="1" dirty="0"/>
              <a:t>esteroides</a:t>
            </a:r>
            <a:r>
              <a:rPr lang="es-ES" dirty="0"/>
              <a:t>: es un </a:t>
            </a:r>
            <a:r>
              <a:rPr lang="es-ES" b="1" dirty="0"/>
              <a:t>esterol</a:t>
            </a:r>
            <a:r>
              <a:rPr lang="es-ES" b="1" dirty="0" smtClean="0"/>
              <a:t>.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hlinkClick r:id="rId4"/>
              </a:rPr>
              <a:t>Fórmula</a:t>
            </a:r>
            <a:r>
              <a:rPr lang="es-ES" b="1" dirty="0"/>
              <a:t>: </a:t>
            </a:r>
            <a:r>
              <a:rPr lang="es-ES" dirty="0"/>
              <a:t>C27H46O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4725144"/>
            <a:ext cx="3528392" cy="1555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7" y="207244"/>
            <a:ext cx="2051881" cy="1365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gray">
          <a:xfrm>
            <a:off x="1244578" y="1518953"/>
            <a:ext cx="7783787" cy="26799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gray">
          <a:xfrm>
            <a:off x="1342366" y="2212998"/>
            <a:ext cx="769412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1400" b="1" dirty="0">
                <a:solidFill>
                  <a:schemeClr val="bg1"/>
                </a:solidFill>
              </a:rPr>
              <a:t>La fibra alimentaria se puede definir como la parte de las </a:t>
            </a:r>
            <a:r>
              <a:rPr lang="es-ES" sz="1400" b="1" dirty="0" smtClean="0">
                <a:solidFill>
                  <a:schemeClr val="bg1"/>
                </a:solidFill>
              </a:rPr>
              <a:t>plantas</a:t>
            </a:r>
            <a:r>
              <a:rPr lang="es-ES" sz="1400" b="1" dirty="0">
                <a:solidFill>
                  <a:schemeClr val="bg1"/>
                </a:solidFill>
              </a:rPr>
              <a:t> comestibles que resiste la </a:t>
            </a:r>
            <a:r>
              <a:rPr lang="es-ES" sz="1400" b="1" dirty="0" smtClean="0">
                <a:solidFill>
                  <a:schemeClr val="bg1"/>
                </a:solidFill>
              </a:rPr>
              <a:t>digestión</a:t>
            </a:r>
            <a:r>
              <a:rPr lang="es-ES" sz="1400" b="1" dirty="0">
                <a:solidFill>
                  <a:schemeClr val="bg1"/>
                </a:solidFill>
              </a:rPr>
              <a:t> y absorción en el </a:t>
            </a:r>
            <a:r>
              <a:rPr lang="es-ES" sz="1400" b="1" dirty="0" smtClean="0">
                <a:solidFill>
                  <a:schemeClr val="bg1"/>
                </a:solidFill>
              </a:rPr>
              <a:t>intestino delgado</a:t>
            </a:r>
            <a:r>
              <a:rPr lang="es-ES" sz="1400" b="1" dirty="0">
                <a:solidFill>
                  <a:schemeClr val="bg1"/>
                </a:solidFill>
              </a:rPr>
              <a:t> humano y que experimenta </a:t>
            </a:r>
            <a:r>
              <a:rPr lang="es-ES" sz="1400" b="1" dirty="0" smtClean="0">
                <a:solidFill>
                  <a:schemeClr val="bg1"/>
                </a:solidFill>
              </a:rPr>
              <a:t>una fermentación</a:t>
            </a:r>
            <a:r>
              <a:rPr lang="es-ES" sz="1400" b="1" dirty="0">
                <a:solidFill>
                  <a:schemeClr val="bg1"/>
                </a:solidFill>
              </a:rPr>
              <a:t> parcial o total en el </a:t>
            </a:r>
            <a:r>
              <a:rPr lang="es-ES" sz="1400" b="1" dirty="0" smtClean="0">
                <a:solidFill>
                  <a:schemeClr val="bg1"/>
                </a:solidFill>
              </a:rPr>
              <a:t>intestino grueso.</a:t>
            </a:r>
            <a:endParaRPr lang="es-ES" sz="1400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1400" b="1" dirty="0">
                <a:solidFill>
                  <a:schemeClr val="bg1"/>
                </a:solidFill>
              </a:rPr>
              <a:t> </a:t>
            </a:r>
            <a:r>
              <a:rPr lang="es-ES" sz="1400" b="1" dirty="0" smtClean="0">
                <a:solidFill>
                  <a:schemeClr val="bg1"/>
                </a:solidFill>
              </a:rPr>
              <a:t>Se </a:t>
            </a:r>
            <a:r>
              <a:rPr lang="es-ES" sz="1400" b="1" dirty="0">
                <a:solidFill>
                  <a:schemeClr val="bg1"/>
                </a:solidFill>
              </a:rPr>
              <a:t>encuentran en todos los alimentos derivados de los productos vegetales como puede ser las </a:t>
            </a:r>
            <a:r>
              <a:rPr lang="es-ES" sz="1400" b="1" dirty="0" smtClean="0">
                <a:solidFill>
                  <a:schemeClr val="bg1"/>
                </a:solidFill>
              </a:rPr>
              <a:t>verduras, </a:t>
            </a:r>
            <a:r>
              <a:rPr lang="es-ES" sz="1400" b="1" dirty="0">
                <a:solidFill>
                  <a:schemeClr val="bg1"/>
                </a:solidFill>
              </a:rPr>
              <a:t>las </a:t>
            </a:r>
            <a:r>
              <a:rPr lang="es-ES" sz="1400" b="1" dirty="0" smtClean="0">
                <a:solidFill>
                  <a:schemeClr val="bg1"/>
                </a:solidFill>
              </a:rPr>
              <a:t>frutas, </a:t>
            </a:r>
            <a:r>
              <a:rPr lang="es-ES" sz="1400" b="1" dirty="0">
                <a:solidFill>
                  <a:schemeClr val="bg1"/>
                </a:solidFill>
              </a:rPr>
              <a:t>los </a:t>
            </a:r>
            <a:r>
              <a:rPr lang="es-ES" sz="1400" b="1" dirty="0" smtClean="0">
                <a:solidFill>
                  <a:schemeClr val="bg1"/>
                </a:solidFill>
              </a:rPr>
              <a:t>cereales</a:t>
            </a:r>
            <a:r>
              <a:rPr lang="es-ES" sz="1400" b="1" dirty="0">
                <a:solidFill>
                  <a:schemeClr val="bg1"/>
                </a:solidFill>
              </a:rPr>
              <a:t> y las </a:t>
            </a:r>
            <a:r>
              <a:rPr lang="es-ES" sz="1400" b="1" dirty="0" smtClean="0">
                <a:solidFill>
                  <a:schemeClr val="bg1"/>
                </a:solidFill>
              </a:rPr>
              <a:t>legumbres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1400" b="1" dirty="0" smtClean="0">
                <a:solidFill>
                  <a:schemeClr val="bg1"/>
                </a:solidFill>
                <a:cs typeface="Arial" charset="0"/>
              </a:rPr>
              <a:t>Suele tener compuestos tales como celulosa, hemicelulosa, almidón resistente, inulina, y otras sustancias. </a:t>
            </a: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gray">
          <a:xfrm>
            <a:off x="1512198" y="1628223"/>
            <a:ext cx="5234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FFFF"/>
                </a:solidFill>
                <a:cs typeface="Arial" charset="0"/>
              </a:rPr>
              <a:t>Fibra</a:t>
            </a:r>
            <a:r>
              <a:rPr lang="en-US" sz="32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cs typeface="Arial" charset="0"/>
              </a:rPr>
              <a:t>alimentaria</a:t>
            </a:r>
            <a:endParaRPr lang="en-US" sz="3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gray">
          <a:xfrm>
            <a:off x="1296328" y="2204753"/>
            <a:ext cx="726750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  <a:effectLst>
            <a:prstShdw prst="shdw17" dist="17961" dir="13500000">
              <a:schemeClr val="tx1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gray">
          <a:xfrm>
            <a:off x="1296328" y="4268003"/>
            <a:ext cx="7112480" cy="2508253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6039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gray">
          <a:xfrm>
            <a:off x="1417704" y="4668918"/>
            <a:ext cx="6642071" cy="20004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white">
          <a:xfrm>
            <a:off x="2005078" y="4268003"/>
            <a:ext cx="32870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Importancia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 en la </a:t>
            </a:r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salud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gray">
          <a:xfrm>
            <a:off x="1569798" y="4668919"/>
            <a:ext cx="64899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s-ES" sz="1400" dirty="0"/>
              <a:t>Es útil para tratar y prevenir la constipación.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/>
              <a:t>Es útil en el tratamiento de la obesidad ya que disminuye la densidad calórica de la dieta y da sensación de saciedad.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/>
              <a:t>Es beneficiosa en el tratamiento de la </a:t>
            </a:r>
            <a:r>
              <a:rPr lang="es-ES" sz="1400" dirty="0" err="1"/>
              <a:t>diverticulosis</a:t>
            </a:r>
            <a:r>
              <a:rPr lang="es-ES" sz="1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/>
              <a:t>Previene el cáncer de colon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/>
              <a:t>Previene la enfermedad cardiovascular al reducir los niveles de colesterol en sangre.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/>
              <a:t>Retarda la absorción intestinal de glucosa, por lo tanto es útil en el tratamiento de la diabetes.</a:t>
            </a:r>
          </a:p>
          <a:p>
            <a:pPr marL="285750" indent="-285750" algn="ctr" eaLnBrk="0" hangingPunct="0">
              <a:buFont typeface="Arial" pitchFamily="34" charset="0"/>
              <a:buChar char="•"/>
            </a:pPr>
            <a:endParaRPr lang="en-US" sz="1400" b="1" dirty="0">
              <a:cs typeface="Arial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131">
            <a:off x="4379363" y="188640"/>
            <a:ext cx="1657658" cy="11051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190">
            <a:off x="1569798" y="195504"/>
            <a:ext cx="1615963" cy="1210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165">
            <a:off x="124071" y="5632994"/>
            <a:ext cx="1230705" cy="879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PowerPoint-Alimentos-ByReparaciondepc.cl">
  <a:themeElements>
    <a:clrScheme name="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Plantilla-PowerPoint-Alimentos-ByReparaciondepc.cl</Template>
  <TotalTime>476</TotalTime>
  <Words>432</Words>
  <Application>Microsoft Office PowerPoint</Application>
  <PresentationFormat>Presentación en pantalla (4:3)</PresentationFormat>
  <Paragraphs>81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Plantilla-PowerPoint-Alimentos-ByReparaciondepc.cl</vt:lpstr>
      <vt:lpstr> Información al consumidor</vt:lpstr>
      <vt:lpstr>Edulcorantes artificiales</vt:lpstr>
      <vt:lpstr>Edulcorantes artificiales</vt:lpstr>
      <vt:lpstr>Edulcorantes artificiales</vt:lpstr>
      <vt:lpstr>Presentación de PowerPoint</vt:lpstr>
      <vt:lpstr>Margarina vs Manteca</vt:lpstr>
      <vt:lpstr>Presentación de PowerPoint</vt:lpstr>
      <vt:lpstr>Presentación de PowerPoint</vt:lpstr>
      <vt:lpstr>Presentación de PowerPoint</vt:lpstr>
      <vt:lpstr>Realizado por: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Información al consumidor</dc:title>
  <dc:creator>oschefer</dc:creator>
  <cp:lastModifiedBy>PC-</cp:lastModifiedBy>
  <cp:revision>34</cp:revision>
  <dcterms:created xsi:type="dcterms:W3CDTF">2013-08-11T17:38:46Z</dcterms:created>
  <dcterms:modified xsi:type="dcterms:W3CDTF">2013-08-13T20:26:56Z</dcterms:modified>
</cp:coreProperties>
</file>