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8" r:id="rId2"/>
    <p:sldId id="274" r:id="rId3"/>
    <p:sldId id="291" r:id="rId4"/>
    <p:sldId id="296" r:id="rId5"/>
    <p:sldId id="287" r:id="rId6"/>
    <p:sldId id="289" r:id="rId7"/>
    <p:sldId id="261" r:id="rId8"/>
    <p:sldId id="294" r:id="rId9"/>
    <p:sldId id="293" r:id="rId10"/>
    <p:sldId id="292" r:id="rId11"/>
    <p:sldId id="277" r:id="rId12"/>
    <p:sldId id="297" r:id="rId13"/>
    <p:sldId id="295" r:id="rId14"/>
    <p:sldId id="298" r:id="rId15"/>
    <p:sldId id="280" r:id="rId16"/>
    <p:sldId id="290" r:id="rId17"/>
    <p:sldId id="269" r:id="rId18"/>
  </p:sldIdLst>
  <p:sldSz cx="9906000" cy="6858000" type="A4"/>
  <p:notesSz cx="6858000" cy="9101138"/>
  <p:defaultTextStyle>
    <a:defPPr>
      <a:defRPr lang="es-AR"/>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94711" autoAdjust="0"/>
  </p:normalViewPr>
  <p:slideViewPr>
    <p:cSldViewPr>
      <p:cViewPr>
        <p:scale>
          <a:sx n="75" d="100"/>
          <a:sy n="75" d="100"/>
        </p:scale>
        <p:origin x="-828" y="-3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70" y="-90"/>
      </p:cViewPr>
      <p:guideLst>
        <p:guide orient="horz" pos="2867"/>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4820"/>
          </a:xfrm>
          <a:prstGeom prst="rect">
            <a:avLst/>
          </a:prstGeom>
          <a:noFill/>
          <a:ln w="9525">
            <a:noFill/>
            <a:miter lim="800000"/>
            <a:headEnd/>
            <a:tailEnd/>
          </a:ln>
          <a:effectLst/>
        </p:spPr>
        <p:txBody>
          <a:bodyPr vert="horz" wrap="square" lIns="91273" tIns="45637" rIns="91273" bIns="45637" numCol="1" anchor="t" anchorCtr="0" compatLnSpc="1">
            <a:prstTxWarp prst="textNoShape">
              <a:avLst/>
            </a:prstTxWarp>
          </a:bodyPr>
          <a:lstStyle>
            <a:lvl1pPr defTabSz="912813">
              <a:defRPr smtClean="0"/>
            </a:lvl1pPr>
          </a:lstStyle>
          <a:p>
            <a:pPr>
              <a:defRPr/>
            </a:pPr>
            <a:endParaRPr lang="es-AR"/>
          </a:p>
        </p:txBody>
      </p:sp>
      <p:sp>
        <p:nvSpPr>
          <p:cNvPr id="40963" name="Rectangle 3"/>
          <p:cNvSpPr>
            <a:spLocks noGrp="1" noChangeArrowheads="1"/>
          </p:cNvSpPr>
          <p:nvPr>
            <p:ph type="dt" sz="quarter" idx="1"/>
          </p:nvPr>
        </p:nvSpPr>
        <p:spPr bwMode="auto">
          <a:xfrm>
            <a:off x="3884613" y="0"/>
            <a:ext cx="2971800" cy="454820"/>
          </a:xfrm>
          <a:prstGeom prst="rect">
            <a:avLst/>
          </a:prstGeom>
          <a:noFill/>
          <a:ln w="9525">
            <a:noFill/>
            <a:miter lim="800000"/>
            <a:headEnd/>
            <a:tailEnd/>
          </a:ln>
          <a:effectLst/>
        </p:spPr>
        <p:txBody>
          <a:bodyPr vert="horz" wrap="square" lIns="91273" tIns="45637" rIns="91273" bIns="45637" numCol="1" anchor="t" anchorCtr="0" compatLnSpc="1">
            <a:prstTxWarp prst="textNoShape">
              <a:avLst/>
            </a:prstTxWarp>
          </a:bodyPr>
          <a:lstStyle>
            <a:lvl1pPr algn="r" defTabSz="912813">
              <a:defRPr smtClean="0"/>
            </a:lvl1pPr>
          </a:lstStyle>
          <a:p>
            <a:pPr>
              <a:defRPr/>
            </a:pPr>
            <a:endParaRPr lang="es-AR"/>
          </a:p>
        </p:txBody>
      </p:sp>
      <p:sp>
        <p:nvSpPr>
          <p:cNvPr id="40964" name="Rectangle 4"/>
          <p:cNvSpPr>
            <a:spLocks noGrp="1" noChangeArrowheads="1"/>
          </p:cNvSpPr>
          <p:nvPr>
            <p:ph type="ftr" sz="quarter" idx="2"/>
          </p:nvPr>
        </p:nvSpPr>
        <p:spPr bwMode="auto">
          <a:xfrm>
            <a:off x="0" y="8644734"/>
            <a:ext cx="2971800" cy="454819"/>
          </a:xfrm>
          <a:prstGeom prst="rect">
            <a:avLst/>
          </a:prstGeom>
          <a:noFill/>
          <a:ln w="9525">
            <a:noFill/>
            <a:miter lim="800000"/>
            <a:headEnd/>
            <a:tailEnd/>
          </a:ln>
          <a:effectLst/>
        </p:spPr>
        <p:txBody>
          <a:bodyPr vert="horz" wrap="square" lIns="91273" tIns="45637" rIns="91273" bIns="45637" numCol="1" anchor="b" anchorCtr="0" compatLnSpc="1">
            <a:prstTxWarp prst="textNoShape">
              <a:avLst/>
            </a:prstTxWarp>
          </a:bodyPr>
          <a:lstStyle>
            <a:lvl1pPr defTabSz="912813">
              <a:defRPr smtClean="0"/>
            </a:lvl1pPr>
          </a:lstStyle>
          <a:p>
            <a:pPr>
              <a:defRPr/>
            </a:pPr>
            <a:endParaRPr lang="es-AR"/>
          </a:p>
        </p:txBody>
      </p:sp>
      <p:sp>
        <p:nvSpPr>
          <p:cNvPr id="40965" name="Rectangle 5"/>
          <p:cNvSpPr>
            <a:spLocks noGrp="1" noChangeArrowheads="1"/>
          </p:cNvSpPr>
          <p:nvPr>
            <p:ph type="sldNum" sz="quarter" idx="3"/>
          </p:nvPr>
        </p:nvSpPr>
        <p:spPr bwMode="auto">
          <a:xfrm>
            <a:off x="3884613" y="8644734"/>
            <a:ext cx="2971800" cy="454819"/>
          </a:xfrm>
          <a:prstGeom prst="rect">
            <a:avLst/>
          </a:prstGeom>
          <a:noFill/>
          <a:ln w="9525">
            <a:noFill/>
            <a:miter lim="800000"/>
            <a:headEnd/>
            <a:tailEnd/>
          </a:ln>
          <a:effectLst/>
        </p:spPr>
        <p:txBody>
          <a:bodyPr vert="horz" wrap="square" lIns="91273" tIns="45637" rIns="91273" bIns="45637" numCol="1" anchor="b" anchorCtr="0" compatLnSpc="1">
            <a:prstTxWarp prst="textNoShape">
              <a:avLst/>
            </a:prstTxWarp>
          </a:bodyPr>
          <a:lstStyle>
            <a:lvl1pPr algn="r" defTabSz="912813">
              <a:defRPr smtClean="0"/>
            </a:lvl1pPr>
          </a:lstStyle>
          <a:p>
            <a:pPr>
              <a:defRPr/>
            </a:pPr>
            <a:fld id="{8AF6A13C-E9B2-455F-BAA7-DF022F434082}" type="slidenum">
              <a:rPr lang="es-AR"/>
              <a:pPr>
                <a:defRPr/>
              </a:pPr>
              <a:t>‹Nº›</a:t>
            </a:fld>
            <a:endParaRPr lang="es-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4820"/>
          </a:xfrm>
          <a:prstGeom prst="rect">
            <a:avLst/>
          </a:prstGeom>
          <a:noFill/>
          <a:ln w="9525">
            <a:noFill/>
            <a:miter lim="800000"/>
            <a:headEnd/>
            <a:tailEnd/>
          </a:ln>
          <a:effectLst/>
        </p:spPr>
        <p:txBody>
          <a:bodyPr vert="horz" wrap="square" lIns="91273" tIns="45637" rIns="91273" bIns="45637" numCol="1" anchor="t" anchorCtr="0" compatLnSpc="1">
            <a:prstTxWarp prst="textNoShape">
              <a:avLst/>
            </a:prstTxWarp>
          </a:bodyPr>
          <a:lstStyle>
            <a:lvl1pPr defTabSz="912813">
              <a:defRPr smtClean="0"/>
            </a:lvl1pPr>
          </a:lstStyle>
          <a:p>
            <a:pPr>
              <a:defRPr/>
            </a:pPr>
            <a:endParaRPr lang="es-AR"/>
          </a:p>
        </p:txBody>
      </p:sp>
      <p:sp>
        <p:nvSpPr>
          <p:cNvPr id="43011" name="Rectangle 3"/>
          <p:cNvSpPr>
            <a:spLocks noGrp="1" noChangeArrowheads="1"/>
          </p:cNvSpPr>
          <p:nvPr>
            <p:ph type="dt" idx="1"/>
          </p:nvPr>
        </p:nvSpPr>
        <p:spPr bwMode="auto">
          <a:xfrm>
            <a:off x="3884613" y="0"/>
            <a:ext cx="2971800" cy="454820"/>
          </a:xfrm>
          <a:prstGeom prst="rect">
            <a:avLst/>
          </a:prstGeom>
          <a:noFill/>
          <a:ln w="9525">
            <a:noFill/>
            <a:miter lim="800000"/>
            <a:headEnd/>
            <a:tailEnd/>
          </a:ln>
          <a:effectLst/>
        </p:spPr>
        <p:txBody>
          <a:bodyPr vert="horz" wrap="square" lIns="91273" tIns="45637" rIns="91273" bIns="45637" numCol="1" anchor="t" anchorCtr="0" compatLnSpc="1">
            <a:prstTxWarp prst="textNoShape">
              <a:avLst/>
            </a:prstTxWarp>
          </a:bodyPr>
          <a:lstStyle>
            <a:lvl1pPr algn="r" defTabSz="912813">
              <a:defRPr smtClean="0"/>
            </a:lvl1pPr>
          </a:lstStyle>
          <a:p>
            <a:pPr>
              <a:defRPr/>
            </a:pPr>
            <a:endParaRPr lang="es-AR"/>
          </a:p>
        </p:txBody>
      </p:sp>
      <p:sp>
        <p:nvSpPr>
          <p:cNvPr id="17412" name="Rectangle 4"/>
          <p:cNvSpPr>
            <a:spLocks noGrp="1" noRot="1" noChangeAspect="1" noChangeArrowheads="1" noTextEdit="1"/>
          </p:cNvSpPr>
          <p:nvPr>
            <p:ph type="sldImg" idx="2"/>
          </p:nvPr>
        </p:nvSpPr>
        <p:spPr bwMode="auto">
          <a:xfrm>
            <a:off x="962025" y="681038"/>
            <a:ext cx="4932363" cy="3414712"/>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23159"/>
            <a:ext cx="5486400" cy="4096542"/>
          </a:xfrm>
          <a:prstGeom prst="rect">
            <a:avLst/>
          </a:prstGeom>
          <a:noFill/>
          <a:ln w="9525">
            <a:noFill/>
            <a:miter lim="800000"/>
            <a:headEnd/>
            <a:tailEnd/>
          </a:ln>
          <a:effectLst/>
        </p:spPr>
        <p:txBody>
          <a:bodyPr vert="horz" wrap="square" lIns="91273" tIns="45637" rIns="91273" bIns="45637" numCol="1" anchor="t" anchorCtr="0" compatLnSpc="1">
            <a:prstTxWarp prst="textNoShape">
              <a:avLst/>
            </a:prstTxWarp>
          </a:bodyPr>
          <a:lstStyle/>
          <a:p>
            <a:pPr lvl="0"/>
            <a:r>
              <a:rPr lang="es-AR" noProof="0" smtClean="0"/>
              <a:t>Haga clic para modificar el estilo de texto del patrón</a:t>
            </a:r>
          </a:p>
          <a:p>
            <a:pPr lvl="1"/>
            <a:r>
              <a:rPr lang="es-AR" noProof="0" smtClean="0"/>
              <a:t>Segundo nivel</a:t>
            </a:r>
          </a:p>
          <a:p>
            <a:pPr lvl="2"/>
            <a:r>
              <a:rPr lang="es-AR" noProof="0" smtClean="0"/>
              <a:t>Tercer nivel</a:t>
            </a:r>
          </a:p>
          <a:p>
            <a:pPr lvl="3"/>
            <a:r>
              <a:rPr lang="es-AR" noProof="0" smtClean="0"/>
              <a:t>Cuarto nivel</a:t>
            </a:r>
          </a:p>
          <a:p>
            <a:pPr lvl="4"/>
            <a:r>
              <a:rPr lang="es-AR" noProof="0" smtClean="0"/>
              <a:t>Quinto nivel</a:t>
            </a:r>
          </a:p>
        </p:txBody>
      </p:sp>
      <p:sp>
        <p:nvSpPr>
          <p:cNvPr id="43014" name="Rectangle 6"/>
          <p:cNvSpPr>
            <a:spLocks noGrp="1" noChangeArrowheads="1"/>
          </p:cNvSpPr>
          <p:nvPr>
            <p:ph type="ftr" sz="quarter" idx="4"/>
          </p:nvPr>
        </p:nvSpPr>
        <p:spPr bwMode="auto">
          <a:xfrm>
            <a:off x="0" y="8644734"/>
            <a:ext cx="2971800" cy="454819"/>
          </a:xfrm>
          <a:prstGeom prst="rect">
            <a:avLst/>
          </a:prstGeom>
          <a:noFill/>
          <a:ln w="9525">
            <a:noFill/>
            <a:miter lim="800000"/>
            <a:headEnd/>
            <a:tailEnd/>
          </a:ln>
          <a:effectLst/>
        </p:spPr>
        <p:txBody>
          <a:bodyPr vert="horz" wrap="square" lIns="91273" tIns="45637" rIns="91273" bIns="45637" numCol="1" anchor="b" anchorCtr="0" compatLnSpc="1">
            <a:prstTxWarp prst="textNoShape">
              <a:avLst/>
            </a:prstTxWarp>
          </a:bodyPr>
          <a:lstStyle>
            <a:lvl1pPr defTabSz="912813">
              <a:defRPr smtClean="0"/>
            </a:lvl1pPr>
          </a:lstStyle>
          <a:p>
            <a:pPr>
              <a:defRPr/>
            </a:pPr>
            <a:endParaRPr lang="es-AR"/>
          </a:p>
        </p:txBody>
      </p:sp>
      <p:sp>
        <p:nvSpPr>
          <p:cNvPr id="43015" name="Rectangle 7"/>
          <p:cNvSpPr>
            <a:spLocks noGrp="1" noChangeArrowheads="1"/>
          </p:cNvSpPr>
          <p:nvPr>
            <p:ph type="sldNum" sz="quarter" idx="5"/>
          </p:nvPr>
        </p:nvSpPr>
        <p:spPr bwMode="auto">
          <a:xfrm>
            <a:off x="3884613" y="8644734"/>
            <a:ext cx="2971800" cy="454819"/>
          </a:xfrm>
          <a:prstGeom prst="rect">
            <a:avLst/>
          </a:prstGeom>
          <a:noFill/>
          <a:ln w="9525">
            <a:noFill/>
            <a:miter lim="800000"/>
            <a:headEnd/>
            <a:tailEnd/>
          </a:ln>
          <a:effectLst/>
        </p:spPr>
        <p:txBody>
          <a:bodyPr vert="horz" wrap="square" lIns="91273" tIns="45637" rIns="91273" bIns="45637" numCol="1" anchor="b" anchorCtr="0" compatLnSpc="1">
            <a:prstTxWarp prst="textNoShape">
              <a:avLst/>
            </a:prstTxWarp>
          </a:bodyPr>
          <a:lstStyle>
            <a:lvl1pPr algn="r" defTabSz="912813">
              <a:defRPr smtClean="0"/>
            </a:lvl1pPr>
          </a:lstStyle>
          <a:p>
            <a:pPr>
              <a:defRPr/>
            </a:pPr>
            <a:fld id="{44D6DAB0-CD82-4FBC-99E2-9902ED48F15B}" type="slidenum">
              <a:rPr lang="es-AR"/>
              <a:pPr>
                <a:defRPr/>
              </a:pPr>
              <a:t>‹Nº›</a:t>
            </a:fld>
            <a:endParaRPr 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42D2B3C-C6CC-4631-B586-7B749FABA242}" type="slidenum">
              <a:rPr lang="es-AR"/>
              <a:pPr/>
              <a:t>1</a:t>
            </a:fld>
            <a:endParaRPr lang="es-A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92B9BED-732A-4BAC-9A24-6D77D96ACA71}" type="slidenum">
              <a:rPr lang="es-AR"/>
              <a:pPr/>
              <a:t>10</a:t>
            </a:fld>
            <a:endParaRPr lang="es-A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14B129A-F0C0-4B28-A6B5-B7616DC29F91}" type="slidenum">
              <a:rPr lang="es-AR"/>
              <a:pPr/>
              <a:t>11</a:t>
            </a:fld>
            <a:endParaRPr lang="es-A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14B129A-F0C0-4B28-A6B5-B7616DC29F91}" type="slidenum">
              <a:rPr lang="es-AR"/>
              <a:pPr/>
              <a:t>12</a:t>
            </a:fld>
            <a:endParaRPr lang="es-A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8542C10-2945-4537-977D-0C203F1D9B52}" type="slidenum">
              <a:rPr lang="es-AR"/>
              <a:pPr/>
              <a:t>13</a:t>
            </a:fld>
            <a:endParaRPr lang="es-A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8542C10-2945-4537-977D-0C203F1D9B52}" type="slidenum">
              <a:rPr lang="es-AR"/>
              <a:pPr/>
              <a:t>14</a:t>
            </a:fld>
            <a:endParaRPr lang="es-A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BA42D9A-D006-44D0-9396-73BFCDAC966A}" type="slidenum">
              <a:rPr lang="es-AR"/>
              <a:pPr/>
              <a:t>15</a:t>
            </a:fld>
            <a:endParaRPr lang="es-A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6DE2784-EF5A-4C84-85E6-2ACA7E21FCB3}" type="slidenum">
              <a:rPr lang="es-AR"/>
              <a:pPr/>
              <a:t>17</a:t>
            </a:fld>
            <a:endParaRPr lang="es-A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836F2DD-A478-4BD7-BEC6-60BEDB882D0E}" type="slidenum">
              <a:rPr lang="es-AR"/>
              <a:pPr/>
              <a:t>2</a:t>
            </a:fld>
            <a:endParaRPr lang="es-A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74A60E2-5556-4687-88D8-DAD6D9E60DE1}" type="slidenum">
              <a:rPr lang="es-AR"/>
              <a:pPr/>
              <a:t>3</a:t>
            </a:fld>
            <a:endParaRPr lang="es-A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CD4CDE0-CA19-46D4-9382-BA3014C472E9}" type="slidenum">
              <a:rPr lang="es-AR"/>
              <a:pPr/>
              <a:t>4</a:t>
            </a:fld>
            <a:endParaRPr lang="es-A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EC5FFCF-EAE0-496C-9DFD-84C598184F52}" type="slidenum">
              <a:rPr lang="es-AR"/>
              <a:pPr/>
              <a:t>5</a:t>
            </a:fld>
            <a:endParaRPr lang="es-A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649ADC-F610-4138-8641-82727067A4FD}" type="slidenum">
              <a:rPr lang="es-AR"/>
              <a:pPr/>
              <a:t>6</a:t>
            </a:fld>
            <a:endParaRPr lang="es-A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5367630-499F-40F5-923B-4514A95E1F5D}" type="slidenum">
              <a:rPr lang="es-AR"/>
              <a:pPr/>
              <a:t>7</a:t>
            </a:fld>
            <a:endParaRPr lang="es-A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0D74D8A-B773-42C5-931E-CCDCEB411FB3}" type="slidenum">
              <a:rPr lang="es-AR"/>
              <a:pPr/>
              <a:t>8</a:t>
            </a:fld>
            <a:endParaRPr lang="es-A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CAE2653-13D3-442E-80D5-3093ED269755}" type="slidenum">
              <a:rPr lang="es-AR"/>
              <a:pPr/>
              <a:t>9</a:t>
            </a:fld>
            <a:endParaRPr lang="es-A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a:prstGeom prst="rect">
            <a:avLst/>
          </a:prstGeo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95300" y="1600200"/>
            <a:ext cx="89154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228850" cy="5851525"/>
          </a:xfrm>
          <a:prstGeom prst="rect">
            <a:avLst/>
          </a:prstGeo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95300" y="274638"/>
            <a:ext cx="653415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95300" y="1600200"/>
            <a:ext cx="43815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quarter" idx="2"/>
          </p:nvPr>
        </p:nvSpPr>
        <p:spPr>
          <a:xfrm>
            <a:off x="5029200" y="1600200"/>
            <a:ext cx="43815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contenido"/>
          <p:cNvSpPr>
            <a:spLocks noGrp="1"/>
          </p:cNvSpPr>
          <p:nvPr>
            <p:ph sz="quarter" idx="3"/>
          </p:nvPr>
        </p:nvSpPr>
        <p:spPr>
          <a:xfrm>
            <a:off x="5029200" y="3938588"/>
            <a:ext cx="43815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a:xfrm>
            <a:off x="495300" y="1600200"/>
            <a:ext cx="89154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a:prstGeom prst="rect">
            <a:avLst/>
          </a:prstGeo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a:prstGeom prst="rect">
            <a:avLst/>
          </a:prstGeo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7" descr="logo"/>
          <p:cNvPicPr>
            <a:picLocks noChangeAspect="1" noChangeArrowheads="1"/>
          </p:cNvPicPr>
          <p:nvPr userDrawn="1"/>
        </p:nvPicPr>
        <p:blipFill>
          <a:blip r:embed="rId14" cstate="print"/>
          <a:srcRect/>
          <a:stretch>
            <a:fillRect/>
          </a:stretch>
        </p:blipFill>
        <p:spPr bwMode="auto">
          <a:xfrm>
            <a:off x="1423988" y="260350"/>
            <a:ext cx="2808287" cy="463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Hoja_de_c_lculo_de_Microsoft_Office_Excel_97-20037.xls"/><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Hoja_de_c_lculo_de_Microsoft_Office_Excel_97-20036.xls"/><Relationship Id="rId5" Type="http://schemas.openxmlformats.org/officeDocument/2006/relationships/oleObject" Target="../embeddings/Hoja_de_c_lculo_de_Microsoft_Office_Excel_97-20035.xls"/><Relationship Id="rId4" Type="http://schemas.openxmlformats.org/officeDocument/2006/relationships/oleObject" Target="../embeddings/Hoja_de_c_lculo_de_Microsoft_Office_Excel_97-20034.xls"/></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Hoja_de_c_lculo_de_Microsoft_Office_Excel_97-20033.xls"/><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Hoja_de_c_lculo_de_Microsoft_Office_Excel_97-20032.xls"/><Relationship Id="rId4" Type="http://schemas.openxmlformats.org/officeDocument/2006/relationships/oleObject" Target="../embeddings/Hoja_de_c_lculo_de_Microsoft_Office_Excel_97-20031.xls"/></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logo"/>
          <p:cNvPicPr>
            <a:picLocks noChangeAspect="1" noChangeArrowheads="1"/>
          </p:cNvPicPr>
          <p:nvPr/>
        </p:nvPicPr>
        <p:blipFill>
          <a:blip r:embed="rId3" cstate="print"/>
          <a:srcRect/>
          <a:stretch>
            <a:fillRect/>
          </a:stretch>
        </p:blipFill>
        <p:spPr bwMode="auto">
          <a:xfrm>
            <a:off x="2649538" y="1196975"/>
            <a:ext cx="4751387" cy="782638"/>
          </a:xfrm>
          <a:prstGeom prst="rect">
            <a:avLst/>
          </a:prstGeom>
          <a:noFill/>
          <a:ln w="9525">
            <a:noFill/>
            <a:miter lim="800000"/>
            <a:headEnd/>
            <a:tailEnd/>
          </a:ln>
        </p:spPr>
      </p:pic>
      <p:pic>
        <p:nvPicPr>
          <p:cNvPr id="4099" name="Picture 3" descr="niños1"/>
          <p:cNvPicPr>
            <a:picLocks noChangeAspect="1" noChangeArrowheads="1"/>
          </p:cNvPicPr>
          <p:nvPr/>
        </p:nvPicPr>
        <p:blipFill>
          <a:blip r:embed="rId4" cstate="print"/>
          <a:srcRect/>
          <a:stretch>
            <a:fillRect/>
          </a:stretch>
        </p:blipFill>
        <p:spPr bwMode="auto">
          <a:xfrm>
            <a:off x="2720975" y="3279775"/>
            <a:ext cx="4289425" cy="3578225"/>
          </a:xfrm>
          <a:prstGeom prst="rect">
            <a:avLst/>
          </a:prstGeom>
          <a:noFill/>
          <a:ln w="9525">
            <a:noFill/>
            <a:miter lim="800000"/>
            <a:headEnd/>
            <a:tailEnd/>
          </a:ln>
        </p:spPr>
      </p:pic>
      <p:sp>
        <p:nvSpPr>
          <p:cNvPr id="4100" name="Rectangle 4"/>
          <p:cNvSpPr>
            <a:spLocks noGrp="1" noChangeArrowheads="1"/>
          </p:cNvSpPr>
          <p:nvPr>
            <p:ph type="ctrTitle"/>
          </p:nvPr>
        </p:nvSpPr>
        <p:spPr bwMode="auto">
          <a:xfrm>
            <a:off x="1639888" y="2636838"/>
            <a:ext cx="6840537" cy="9350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_tradnl" sz="1400" b="1" smtClean="0">
                <a:solidFill>
                  <a:srgbClr val="CC0000"/>
                </a:solidFill>
                <a:latin typeface="Verdana" pitchFamily="34" charset="0"/>
              </a:rPr>
              <a:t>“Primer Centro de PREVENCION </a:t>
            </a:r>
            <a:br>
              <a:rPr lang="es-ES_tradnl" sz="1400" b="1" smtClean="0">
                <a:solidFill>
                  <a:srgbClr val="CC0000"/>
                </a:solidFill>
                <a:latin typeface="Verdana" pitchFamily="34" charset="0"/>
              </a:rPr>
            </a:br>
            <a:r>
              <a:rPr lang="es-ES_tradnl" sz="1400" b="1" smtClean="0">
                <a:solidFill>
                  <a:srgbClr val="CC0000"/>
                </a:solidFill>
                <a:latin typeface="Verdana" pitchFamily="34" charset="0"/>
              </a:rPr>
              <a:t>de la Desnutrición Infantil de Corrientes”</a:t>
            </a:r>
            <a:endParaRPr lang="es-AR" sz="1400" b="1" smtClean="0">
              <a:solidFill>
                <a:srgbClr val="CC0000"/>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bwMode="auto">
          <a:xfrm>
            <a:off x="4737100" y="260350"/>
            <a:ext cx="4953000" cy="5302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 sz="1600" smtClean="0">
                <a:solidFill>
                  <a:srgbClr val="CC0000"/>
                </a:solidFill>
                <a:latin typeface="Verdana" pitchFamily="34" charset="0"/>
              </a:rPr>
              <a:t>Características de la población beneficiaria</a:t>
            </a:r>
            <a:endParaRPr lang="es-AR" sz="1600" smtClean="0">
              <a:solidFill>
                <a:srgbClr val="CC0000"/>
              </a:solidFill>
            </a:endParaRPr>
          </a:p>
        </p:txBody>
      </p:sp>
      <p:sp>
        <p:nvSpPr>
          <p:cNvPr id="2055" name="Rectangle 3"/>
          <p:cNvSpPr>
            <a:spLocks noChangeArrowheads="1"/>
          </p:cNvSpPr>
          <p:nvPr/>
        </p:nvSpPr>
        <p:spPr bwMode="auto">
          <a:xfrm>
            <a:off x="0" y="1844675"/>
            <a:ext cx="9906000" cy="0"/>
          </a:xfrm>
          <a:prstGeom prst="rect">
            <a:avLst/>
          </a:prstGeom>
          <a:noFill/>
          <a:ln w="9525">
            <a:noFill/>
            <a:miter lim="800000"/>
            <a:headEnd/>
            <a:tailEnd/>
          </a:ln>
        </p:spPr>
        <p:txBody>
          <a:bodyPr wrap="none" anchor="ctr">
            <a:spAutoFit/>
          </a:bodyPr>
          <a:lstStyle/>
          <a:p>
            <a:endParaRPr lang="es-AR"/>
          </a:p>
        </p:txBody>
      </p:sp>
      <p:sp>
        <p:nvSpPr>
          <p:cNvPr id="2056" name="Rectangle 5"/>
          <p:cNvSpPr>
            <a:spLocks noChangeArrowheads="1"/>
          </p:cNvSpPr>
          <p:nvPr/>
        </p:nvSpPr>
        <p:spPr bwMode="auto">
          <a:xfrm>
            <a:off x="0" y="5033963"/>
            <a:ext cx="9906000" cy="0"/>
          </a:xfrm>
          <a:prstGeom prst="rect">
            <a:avLst/>
          </a:prstGeom>
          <a:noFill/>
          <a:ln w="9525">
            <a:noFill/>
            <a:miter lim="800000"/>
            <a:headEnd/>
            <a:tailEnd/>
          </a:ln>
        </p:spPr>
        <p:txBody>
          <a:bodyPr wrap="none" anchor="ctr">
            <a:spAutoFit/>
          </a:bodyPr>
          <a:lstStyle/>
          <a:p>
            <a:endParaRPr lang="es-AR"/>
          </a:p>
        </p:txBody>
      </p:sp>
      <p:sp>
        <p:nvSpPr>
          <p:cNvPr id="2057" name="Rectangle 6"/>
          <p:cNvSpPr>
            <a:spLocks noChangeArrowheads="1"/>
          </p:cNvSpPr>
          <p:nvPr/>
        </p:nvSpPr>
        <p:spPr bwMode="auto">
          <a:xfrm>
            <a:off x="0" y="1844675"/>
            <a:ext cx="9906000" cy="0"/>
          </a:xfrm>
          <a:prstGeom prst="rect">
            <a:avLst/>
          </a:prstGeom>
          <a:noFill/>
          <a:ln w="9525">
            <a:noFill/>
            <a:miter lim="800000"/>
            <a:headEnd/>
            <a:tailEnd/>
          </a:ln>
        </p:spPr>
        <p:txBody>
          <a:bodyPr wrap="none" anchor="ctr">
            <a:spAutoFit/>
          </a:bodyPr>
          <a:lstStyle/>
          <a:p>
            <a:endParaRPr lang="es-AR"/>
          </a:p>
        </p:txBody>
      </p:sp>
      <p:sp>
        <p:nvSpPr>
          <p:cNvPr id="2058" name="Rectangle 8"/>
          <p:cNvSpPr>
            <a:spLocks noChangeArrowheads="1"/>
          </p:cNvSpPr>
          <p:nvPr/>
        </p:nvSpPr>
        <p:spPr bwMode="auto">
          <a:xfrm>
            <a:off x="0" y="5013325"/>
            <a:ext cx="9906000" cy="0"/>
          </a:xfrm>
          <a:prstGeom prst="rect">
            <a:avLst/>
          </a:prstGeom>
          <a:noFill/>
          <a:ln w="9525">
            <a:noFill/>
            <a:miter lim="800000"/>
            <a:headEnd/>
            <a:tailEnd/>
          </a:ln>
        </p:spPr>
        <p:txBody>
          <a:bodyPr wrap="none" anchor="ctr">
            <a:spAutoFit/>
          </a:bodyPr>
          <a:lstStyle/>
          <a:p>
            <a:endParaRPr lang="es-AR"/>
          </a:p>
        </p:txBody>
      </p:sp>
      <p:sp>
        <p:nvSpPr>
          <p:cNvPr id="2059" name="Rectangle 10"/>
          <p:cNvSpPr>
            <a:spLocks noChangeArrowheads="1"/>
          </p:cNvSpPr>
          <p:nvPr/>
        </p:nvSpPr>
        <p:spPr bwMode="auto">
          <a:xfrm>
            <a:off x="0" y="1828800"/>
            <a:ext cx="9906000" cy="0"/>
          </a:xfrm>
          <a:prstGeom prst="rect">
            <a:avLst/>
          </a:prstGeom>
          <a:noFill/>
          <a:ln w="9525">
            <a:noFill/>
            <a:miter lim="800000"/>
            <a:headEnd/>
            <a:tailEnd/>
          </a:ln>
        </p:spPr>
        <p:txBody>
          <a:bodyPr wrap="none" anchor="ctr">
            <a:spAutoFit/>
          </a:bodyPr>
          <a:lstStyle/>
          <a:p>
            <a:endParaRPr lang="es-AR"/>
          </a:p>
        </p:txBody>
      </p:sp>
      <p:sp>
        <p:nvSpPr>
          <p:cNvPr id="2060" name="Rectangle 12"/>
          <p:cNvSpPr>
            <a:spLocks noChangeArrowheads="1"/>
          </p:cNvSpPr>
          <p:nvPr/>
        </p:nvSpPr>
        <p:spPr bwMode="auto">
          <a:xfrm>
            <a:off x="0" y="3789363"/>
            <a:ext cx="9906000" cy="0"/>
          </a:xfrm>
          <a:prstGeom prst="rect">
            <a:avLst/>
          </a:prstGeom>
          <a:noFill/>
          <a:ln w="9525">
            <a:noFill/>
            <a:miter lim="800000"/>
            <a:headEnd/>
            <a:tailEnd/>
          </a:ln>
        </p:spPr>
        <p:txBody>
          <a:bodyPr wrap="none" anchor="ctr">
            <a:spAutoFit/>
          </a:bodyPr>
          <a:lstStyle/>
          <a:p>
            <a:endParaRPr lang="es-AR"/>
          </a:p>
        </p:txBody>
      </p:sp>
      <p:sp>
        <p:nvSpPr>
          <p:cNvPr id="2061" name="Rectangle 14"/>
          <p:cNvSpPr>
            <a:spLocks noChangeArrowheads="1"/>
          </p:cNvSpPr>
          <p:nvPr/>
        </p:nvSpPr>
        <p:spPr bwMode="auto">
          <a:xfrm>
            <a:off x="0" y="2178050"/>
            <a:ext cx="9906000" cy="0"/>
          </a:xfrm>
          <a:prstGeom prst="rect">
            <a:avLst/>
          </a:prstGeom>
          <a:noFill/>
          <a:ln w="9525">
            <a:noFill/>
            <a:miter lim="800000"/>
            <a:headEnd/>
            <a:tailEnd/>
          </a:ln>
        </p:spPr>
        <p:txBody>
          <a:bodyPr wrap="none" anchor="ctr">
            <a:spAutoFit/>
          </a:bodyPr>
          <a:lstStyle/>
          <a:p>
            <a:endParaRPr lang="es-AR"/>
          </a:p>
        </p:txBody>
      </p:sp>
      <p:graphicFrame>
        <p:nvGraphicFramePr>
          <p:cNvPr id="2050" name="Object 13"/>
          <p:cNvGraphicFramePr>
            <a:graphicFrameLocks/>
          </p:cNvGraphicFramePr>
          <p:nvPr/>
        </p:nvGraphicFramePr>
        <p:xfrm>
          <a:off x="5457825" y="1125538"/>
          <a:ext cx="3792538" cy="2573337"/>
        </p:xfrm>
        <a:graphic>
          <a:graphicData uri="http://schemas.openxmlformats.org/presentationml/2006/ole">
            <p:oleObj spid="_x0000_s2050" name="Gráfico" r:id="rId4" imgW="3657722" imgH="2501783" progId="Excel.Sheet.8">
              <p:embed/>
            </p:oleObj>
          </a:graphicData>
        </a:graphic>
      </p:graphicFrame>
      <p:sp>
        <p:nvSpPr>
          <p:cNvPr id="2062" name="Rectangle 15"/>
          <p:cNvSpPr>
            <a:spLocks noChangeArrowheads="1"/>
          </p:cNvSpPr>
          <p:nvPr/>
        </p:nvSpPr>
        <p:spPr bwMode="auto">
          <a:xfrm>
            <a:off x="0" y="4652963"/>
            <a:ext cx="9906000" cy="0"/>
          </a:xfrm>
          <a:prstGeom prst="rect">
            <a:avLst/>
          </a:prstGeom>
          <a:noFill/>
          <a:ln w="9525">
            <a:noFill/>
            <a:miter lim="800000"/>
            <a:headEnd/>
            <a:tailEnd/>
          </a:ln>
        </p:spPr>
        <p:txBody>
          <a:bodyPr wrap="none" anchor="ctr">
            <a:spAutoFit/>
          </a:bodyPr>
          <a:lstStyle/>
          <a:p>
            <a:endParaRPr lang="es-AR"/>
          </a:p>
        </p:txBody>
      </p:sp>
      <p:sp>
        <p:nvSpPr>
          <p:cNvPr id="2063" name="Text Box 16"/>
          <p:cNvSpPr txBox="1">
            <a:spLocks noChangeArrowheads="1"/>
          </p:cNvSpPr>
          <p:nvPr/>
        </p:nvSpPr>
        <p:spPr bwMode="auto">
          <a:xfrm>
            <a:off x="7113588" y="1341438"/>
            <a:ext cx="1820862" cy="274637"/>
          </a:xfrm>
          <a:prstGeom prst="rect">
            <a:avLst/>
          </a:prstGeom>
          <a:noFill/>
          <a:ln w="9525">
            <a:noFill/>
            <a:miter lim="800000"/>
            <a:headEnd/>
            <a:tailEnd/>
          </a:ln>
        </p:spPr>
        <p:txBody>
          <a:bodyPr>
            <a:spAutoFit/>
          </a:bodyPr>
          <a:lstStyle/>
          <a:p>
            <a:r>
              <a:rPr lang="es-AR" b="1"/>
              <a:t>TRABAJO FAMILIAR</a:t>
            </a:r>
            <a:endParaRPr lang="es-ES" b="1"/>
          </a:p>
        </p:txBody>
      </p:sp>
      <p:graphicFrame>
        <p:nvGraphicFramePr>
          <p:cNvPr id="2051" name="Gráfico 19"/>
          <p:cNvGraphicFramePr>
            <a:graphicFrameLocks/>
          </p:cNvGraphicFramePr>
          <p:nvPr/>
        </p:nvGraphicFramePr>
        <p:xfrm>
          <a:off x="992188" y="1196975"/>
          <a:ext cx="4232275" cy="2592388"/>
        </p:xfrm>
        <a:graphic>
          <a:graphicData uri="http://schemas.openxmlformats.org/presentationml/2006/ole">
            <p:oleObj spid="_x0000_s2051" name="Gráfico" r:id="rId5" imgW="5486461" imgH="3200461" progId="Excel.Sheet.8">
              <p:embed/>
            </p:oleObj>
          </a:graphicData>
        </a:graphic>
      </p:graphicFrame>
      <p:graphicFrame>
        <p:nvGraphicFramePr>
          <p:cNvPr id="2052" name="Gráfico 20"/>
          <p:cNvGraphicFramePr>
            <a:graphicFrameLocks/>
          </p:cNvGraphicFramePr>
          <p:nvPr/>
        </p:nvGraphicFramePr>
        <p:xfrm>
          <a:off x="1065213" y="3933825"/>
          <a:ext cx="4103687" cy="2590800"/>
        </p:xfrm>
        <a:graphic>
          <a:graphicData uri="http://schemas.openxmlformats.org/presentationml/2006/ole">
            <p:oleObj spid="_x0000_s2052" name="Gráfico" r:id="rId6" imgW="5486461" imgH="3200461" progId="Excel.Sheet.8">
              <p:embed/>
            </p:oleObj>
          </a:graphicData>
        </a:graphic>
      </p:graphicFrame>
      <p:sp>
        <p:nvSpPr>
          <p:cNvPr id="2064" name="Rectangle 19"/>
          <p:cNvSpPr>
            <a:spLocks noChangeArrowheads="1"/>
          </p:cNvSpPr>
          <p:nvPr/>
        </p:nvSpPr>
        <p:spPr bwMode="auto">
          <a:xfrm>
            <a:off x="-228600" y="219075"/>
            <a:ext cx="9906000" cy="0"/>
          </a:xfrm>
          <a:prstGeom prst="rect">
            <a:avLst/>
          </a:prstGeom>
          <a:noFill/>
          <a:ln w="9525">
            <a:noFill/>
            <a:miter lim="800000"/>
            <a:headEnd/>
            <a:tailEnd/>
          </a:ln>
        </p:spPr>
        <p:txBody>
          <a:bodyPr wrap="none" anchor="ctr">
            <a:spAutoFit/>
          </a:bodyPr>
          <a:lstStyle/>
          <a:p>
            <a:endParaRPr lang="es-AR"/>
          </a:p>
        </p:txBody>
      </p:sp>
      <p:sp>
        <p:nvSpPr>
          <p:cNvPr id="2065" name="Rectangle 20"/>
          <p:cNvSpPr>
            <a:spLocks noChangeArrowheads="1"/>
          </p:cNvSpPr>
          <p:nvPr/>
        </p:nvSpPr>
        <p:spPr bwMode="auto">
          <a:xfrm>
            <a:off x="228600" y="3429000"/>
            <a:ext cx="9906000" cy="0"/>
          </a:xfrm>
          <a:prstGeom prst="rect">
            <a:avLst/>
          </a:prstGeom>
          <a:noFill/>
          <a:ln w="9525">
            <a:noFill/>
            <a:miter lim="800000"/>
            <a:headEnd/>
            <a:tailEnd/>
          </a:ln>
        </p:spPr>
        <p:txBody>
          <a:bodyPr wrap="none" anchor="ctr">
            <a:spAutoFit/>
          </a:bodyPr>
          <a:lstStyle/>
          <a:p>
            <a:endParaRPr lang="es-ES" sz="1800"/>
          </a:p>
        </p:txBody>
      </p:sp>
      <p:sp>
        <p:nvSpPr>
          <p:cNvPr id="2066" name="Rectangle 21"/>
          <p:cNvSpPr>
            <a:spLocks noChangeArrowheads="1"/>
          </p:cNvSpPr>
          <p:nvPr/>
        </p:nvSpPr>
        <p:spPr bwMode="auto">
          <a:xfrm>
            <a:off x="228600" y="6638925"/>
            <a:ext cx="9906000" cy="0"/>
          </a:xfrm>
          <a:prstGeom prst="rect">
            <a:avLst/>
          </a:prstGeom>
          <a:noFill/>
          <a:ln w="9525">
            <a:noFill/>
            <a:miter lim="800000"/>
            <a:headEnd/>
            <a:tailEnd/>
          </a:ln>
        </p:spPr>
        <p:txBody>
          <a:bodyPr wrap="none" anchor="ctr">
            <a:spAutoFit/>
          </a:bodyPr>
          <a:lstStyle/>
          <a:p>
            <a:endParaRPr lang="es-AR"/>
          </a:p>
        </p:txBody>
      </p:sp>
      <p:sp>
        <p:nvSpPr>
          <p:cNvPr id="2067" name="Rectangle 23"/>
          <p:cNvSpPr>
            <a:spLocks noChangeArrowheads="1"/>
          </p:cNvSpPr>
          <p:nvPr/>
        </p:nvSpPr>
        <p:spPr bwMode="auto">
          <a:xfrm>
            <a:off x="0" y="1828800"/>
            <a:ext cx="9906000" cy="0"/>
          </a:xfrm>
          <a:prstGeom prst="rect">
            <a:avLst/>
          </a:prstGeom>
          <a:noFill/>
          <a:ln w="9525">
            <a:noFill/>
            <a:miter lim="800000"/>
            <a:headEnd/>
            <a:tailEnd/>
          </a:ln>
        </p:spPr>
        <p:txBody>
          <a:bodyPr wrap="none" anchor="ctr">
            <a:spAutoFit/>
          </a:bodyPr>
          <a:lstStyle/>
          <a:p>
            <a:endParaRPr lang="es-AR"/>
          </a:p>
        </p:txBody>
      </p:sp>
      <p:graphicFrame>
        <p:nvGraphicFramePr>
          <p:cNvPr id="2053" name="Object 22"/>
          <p:cNvGraphicFramePr>
            <a:graphicFrameLocks/>
          </p:cNvGraphicFramePr>
          <p:nvPr/>
        </p:nvGraphicFramePr>
        <p:xfrm>
          <a:off x="5313363" y="3789363"/>
          <a:ext cx="4103687" cy="2911475"/>
        </p:xfrm>
        <a:graphic>
          <a:graphicData uri="http://schemas.openxmlformats.org/presentationml/2006/ole">
            <p:oleObj spid="_x0000_s2053" name="Gráfico" r:id="rId7" imgW="5486461" imgH="3200461" progId="Excel.Sheet.8">
              <p:embed/>
            </p:oleObj>
          </a:graphicData>
        </a:graphic>
      </p:graphicFrame>
      <p:sp>
        <p:nvSpPr>
          <p:cNvPr id="2068" name="Rectangle 24"/>
          <p:cNvSpPr>
            <a:spLocks noChangeArrowheads="1"/>
          </p:cNvSpPr>
          <p:nvPr/>
        </p:nvSpPr>
        <p:spPr bwMode="auto">
          <a:xfrm>
            <a:off x="0" y="5029200"/>
            <a:ext cx="9906000" cy="0"/>
          </a:xfrm>
          <a:prstGeom prst="rect">
            <a:avLst/>
          </a:prstGeom>
          <a:noFill/>
          <a:ln w="9525">
            <a:noFill/>
            <a:miter lim="800000"/>
            <a:headEnd/>
            <a:tailEnd/>
          </a:ln>
        </p:spPr>
        <p:txBody>
          <a:bodyPr wrap="none" anchor="ctr">
            <a:spAutoFit/>
          </a:bodyPr>
          <a:lstStyle/>
          <a:p>
            <a:endParaRPr lang="es-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21200" y="260350"/>
            <a:ext cx="5105400" cy="5810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_tradnl" sz="1800" smtClean="0">
                <a:solidFill>
                  <a:srgbClr val="CC0000"/>
                </a:solidFill>
                <a:latin typeface="Verdana" pitchFamily="34" charset="0"/>
              </a:rPr>
              <a:t>PROGRAMAS EN DESARROLLO</a:t>
            </a:r>
            <a:endParaRPr lang="es-AR" sz="1800" smtClean="0">
              <a:solidFill>
                <a:srgbClr val="CC0000"/>
              </a:solidFill>
              <a:latin typeface="Verdana" pitchFamily="34" charset="0"/>
            </a:endParaRPr>
          </a:p>
        </p:txBody>
      </p:sp>
      <p:sp>
        <p:nvSpPr>
          <p:cNvPr id="12291" name="Rectangle 3"/>
          <p:cNvSpPr>
            <a:spLocks noGrp="1" noChangeArrowheads="1"/>
          </p:cNvSpPr>
          <p:nvPr>
            <p:ph type="body" idx="1"/>
          </p:nvPr>
        </p:nvSpPr>
        <p:spPr bwMode="auto">
          <a:xfrm>
            <a:off x="4448944" y="908720"/>
            <a:ext cx="5328915" cy="532859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30000"/>
              </a:lnSpc>
              <a:buFontTx/>
              <a:buNone/>
            </a:pPr>
            <a:r>
              <a:rPr lang="es-ES" sz="1400" dirty="0" smtClean="0">
                <a:solidFill>
                  <a:srgbClr val="CC0000"/>
                </a:solidFill>
                <a:latin typeface="Verdana" pitchFamily="34" charset="0"/>
              </a:rPr>
              <a:t>Programas para Niños</a:t>
            </a:r>
          </a:p>
          <a:p>
            <a:pPr eaLnBrk="1" hangingPunct="1">
              <a:lnSpc>
                <a:spcPct val="130000"/>
              </a:lnSpc>
            </a:pPr>
            <a:r>
              <a:rPr lang="es-ES" sz="1400" dirty="0" smtClean="0">
                <a:latin typeface="Verdana" pitchFamily="34" charset="0"/>
              </a:rPr>
              <a:t>Atención Pediátrica</a:t>
            </a:r>
          </a:p>
          <a:p>
            <a:pPr eaLnBrk="1" hangingPunct="1">
              <a:lnSpc>
                <a:spcPct val="130000"/>
              </a:lnSpc>
            </a:pPr>
            <a:r>
              <a:rPr lang="es-ES" sz="1400" dirty="0" smtClean="0">
                <a:latin typeface="Verdana" pitchFamily="34" charset="0"/>
              </a:rPr>
              <a:t>Diagnóstico nutricional. Control de crecimiento y desarrollo. Evaluación Psicomotora y cognitiva.</a:t>
            </a:r>
          </a:p>
          <a:p>
            <a:pPr eaLnBrk="1" hangingPunct="1">
              <a:lnSpc>
                <a:spcPct val="130000"/>
              </a:lnSpc>
            </a:pPr>
            <a:r>
              <a:rPr lang="es-ES" sz="1400" dirty="0" smtClean="0">
                <a:latin typeface="Verdana" pitchFamily="34" charset="0"/>
              </a:rPr>
              <a:t>Estimulación temprana.</a:t>
            </a:r>
          </a:p>
          <a:p>
            <a:pPr eaLnBrk="1" hangingPunct="1">
              <a:lnSpc>
                <a:spcPct val="130000"/>
              </a:lnSpc>
            </a:pPr>
            <a:r>
              <a:rPr lang="es-ES" sz="1400" dirty="0" smtClean="0">
                <a:latin typeface="Verdana" pitchFamily="34" charset="0"/>
              </a:rPr>
              <a:t>Jardín maternal</a:t>
            </a:r>
          </a:p>
          <a:p>
            <a:pPr eaLnBrk="1" hangingPunct="1">
              <a:lnSpc>
                <a:spcPct val="130000"/>
              </a:lnSpc>
            </a:pPr>
            <a:r>
              <a:rPr lang="es-ES" sz="1400" dirty="0" smtClean="0">
                <a:latin typeface="Verdana" pitchFamily="34" charset="0"/>
              </a:rPr>
              <a:t>Jardín de Infantes</a:t>
            </a:r>
          </a:p>
          <a:p>
            <a:pPr eaLnBrk="1" hangingPunct="1">
              <a:lnSpc>
                <a:spcPct val="130000"/>
              </a:lnSpc>
            </a:pPr>
            <a:r>
              <a:rPr lang="es-ES" sz="1400" dirty="0" smtClean="0">
                <a:latin typeface="Verdana" pitchFamily="34" charset="0"/>
              </a:rPr>
              <a:t>Atención Psicológica</a:t>
            </a:r>
          </a:p>
          <a:p>
            <a:pPr eaLnBrk="1" hangingPunct="1">
              <a:lnSpc>
                <a:spcPct val="130000"/>
              </a:lnSpc>
            </a:pPr>
            <a:r>
              <a:rPr lang="es-ES" sz="1400" dirty="0" smtClean="0">
                <a:latin typeface="Verdana" pitchFamily="34" charset="0"/>
              </a:rPr>
              <a:t>Apoyo escolar </a:t>
            </a:r>
          </a:p>
          <a:p>
            <a:pPr eaLnBrk="1" hangingPunct="1">
              <a:lnSpc>
                <a:spcPct val="130000"/>
              </a:lnSpc>
            </a:pPr>
            <a:r>
              <a:rPr lang="es-ES" sz="1400" dirty="0" smtClean="0">
                <a:latin typeface="Verdana" pitchFamily="34" charset="0"/>
              </a:rPr>
              <a:t>Almuerzo diario</a:t>
            </a:r>
          </a:p>
          <a:p>
            <a:pPr eaLnBrk="1" hangingPunct="1">
              <a:lnSpc>
                <a:spcPct val="130000"/>
              </a:lnSpc>
            </a:pPr>
            <a:r>
              <a:rPr lang="es-AR" sz="1400" dirty="0" smtClean="0">
                <a:latin typeface="Verdana" pitchFamily="34" charset="0"/>
              </a:rPr>
              <a:t>Merienda</a:t>
            </a:r>
          </a:p>
          <a:p>
            <a:pPr eaLnBrk="1" hangingPunct="1">
              <a:lnSpc>
                <a:spcPct val="130000"/>
              </a:lnSpc>
            </a:pPr>
            <a:r>
              <a:rPr lang="es-AR" sz="1400" dirty="0" smtClean="0">
                <a:latin typeface="Verdana" pitchFamily="34" charset="0"/>
              </a:rPr>
              <a:t>Bolsones </a:t>
            </a:r>
          </a:p>
          <a:p>
            <a:pPr eaLnBrk="1" hangingPunct="1">
              <a:lnSpc>
                <a:spcPct val="130000"/>
              </a:lnSpc>
            </a:pPr>
            <a:r>
              <a:rPr lang="es-AR" sz="1400" dirty="0" smtClean="0">
                <a:latin typeface="Verdana" pitchFamily="34" charset="0"/>
              </a:rPr>
              <a:t>Refuerzo de Leche</a:t>
            </a:r>
          </a:p>
          <a:p>
            <a:pPr eaLnBrk="1" hangingPunct="1">
              <a:lnSpc>
                <a:spcPct val="130000"/>
              </a:lnSpc>
            </a:pPr>
            <a:r>
              <a:rPr lang="es-AR" sz="1400" dirty="0" smtClean="0">
                <a:latin typeface="Verdana" pitchFamily="34" charset="0"/>
              </a:rPr>
              <a:t>Recreación</a:t>
            </a:r>
          </a:p>
          <a:p>
            <a:pPr eaLnBrk="1" hangingPunct="1">
              <a:lnSpc>
                <a:spcPct val="130000"/>
              </a:lnSpc>
            </a:pPr>
            <a:endParaRPr lang="es-AR" sz="1400" dirty="0" smtClean="0">
              <a:latin typeface="Verdana" pitchFamily="34" charset="0"/>
            </a:endParaRPr>
          </a:p>
        </p:txBody>
      </p:sp>
      <p:sp>
        <p:nvSpPr>
          <p:cNvPr id="12292" name="Rectangle 5"/>
          <p:cNvSpPr>
            <a:spLocks noChangeArrowheads="1"/>
          </p:cNvSpPr>
          <p:nvPr/>
        </p:nvSpPr>
        <p:spPr bwMode="auto">
          <a:xfrm>
            <a:off x="4448944" y="5517232"/>
            <a:ext cx="3313112" cy="647700"/>
          </a:xfrm>
          <a:prstGeom prst="rect">
            <a:avLst/>
          </a:prstGeom>
          <a:solidFill>
            <a:srgbClr val="FFFFFF"/>
          </a:solidFill>
          <a:ln w="9525">
            <a:noFill/>
            <a:miter lim="800000"/>
            <a:headEnd/>
            <a:tailEnd/>
          </a:ln>
        </p:spPr>
        <p:txBody>
          <a:bodyPr/>
          <a:lstStyle/>
          <a:p>
            <a:pPr marL="342900" indent="-342900">
              <a:spcBef>
                <a:spcPct val="20000"/>
              </a:spcBef>
            </a:pPr>
            <a:r>
              <a:rPr lang="es-ES" sz="1400" dirty="0">
                <a:solidFill>
                  <a:srgbClr val="CC0000"/>
                </a:solidFill>
              </a:rPr>
              <a:t>Programas para Adolescentes</a:t>
            </a:r>
          </a:p>
          <a:p>
            <a:pPr marL="342900" indent="-342900">
              <a:spcBef>
                <a:spcPct val="20000"/>
              </a:spcBef>
              <a:buFontTx/>
              <a:buChar char="•"/>
            </a:pPr>
            <a:r>
              <a:rPr lang="es-ES" sz="1400" dirty="0"/>
              <a:t>Apoyo escolar</a:t>
            </a:r>
            <a:endParaRPr lang="es-AR" sz="1400" dirty="0"/>
          </a:p>
        </p:txBody>
      </p:sp>
      <p:pic>
        <p:nvPicPr>
          <p:cNvPr id="12293" name="Picture 8" descr="101_3808"/>
          <p:cNvPicPr>
            <a:picLocks noChangeAspect="1" noChangeArrowheads="1"/>
          </p:cNvPicPr>
          <p:nvPr/>
        </p:nvPicPr>
        <p:blipFill>
          <a:blip r:embed="rId3" cstate="print"/>
          <a:srcRect/>
          <a:stretch>
            <a:fillRect/>
          </a:stretch>
        </p:blipFill>
        <p:spPr bwMode="auto">
          <a:xfrm>
            <a:off x="1136650" y="3716338"/>
            <a:ext cx="2903538" cy="2178050"/>
          </a:xfrm>
          <a:prstGeom prst="rect">
            <a:avLst/>
          </a:prstGeom>
          <a:noFill/>
          <a:ln w="9525">
            <a:noFill/>
            <a:miter lim="800000"/>
            <a:headEnd/>
            <a:tailEnd/>
          </a:ln>
        </p:spPr>
      </p:pic>
      <p:pic>
        <p:nvPicPr>
          <p:cNvPr id="12294" name="Picture 10" descr="marina"/>
          <p:cNvPicPr>
            <a:picLocks noChangeAspect="1" noChangeArrowheads="1"/>
          </p:cNvPicPr>
          <p:nvPr/>
        </p:nvPicPr>
        <p:blipFill>
          <a:blip r:embed="rId4" cstate="print"/>
          <a:srcRect/>
          <a:stretch>
            <a:fillRect/>
          </a:stretch>
        </p:blipFill>
        <p:spPr bwMode="auto">
          <a:xfrm>
            <a:off x="1136650" y="1360488"/>
            <a:ext cx="2879725" cy="21605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21200" y="260350"/>
            <a:ext cx="5105400" cy="5810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_tradnl" sz="1800" smtClean="0">
                <a:solidFill>
                  <a:srgbClr val="CC0000"/>
                </a:solidFill>
                <a:latin typeface="Verdana" pitchFamily="34" charset="0"/>
              </a:rPr>
              <a:t>PROGRAMAS EN DESARROLLO</a:t>
            </a:r>
            <a:endParaRPr lang="es-AR" sz="1800" smtClean="0">
              <a:solidFill>
                <a:srgbClr val="CC0000"/>
              </a:solidFill>
              <a:latin typeface="Verdana" pitchFamily="34" charset="0"/>
            </a:endParaRPr>
          </a:p>
        </p:txBody>
      </p:sp>
      <p:pic>
        <p:nvPicPr>
          <p:cNvPr id="34819" name="Picture 3" descr="418323_362646510436537_100000735732929_1172742_1613745259_n[1]"/>
          <p:cNvPicPr>
            <a:picLocks noChangeAspect="1" noChangeArrowheads="1"/>
          </p:cNvPicPr>
          <p:nvPr/>
        </p:nvPicPr>
        <p:blipFill>
          <a:blip r:embed="rId3" cstate="print"/>
          <a:srcRect/>
          <a:stretch>
            <a:fillRect/>
          </a:stretch>
        </p:blipFill>
        <p:spPr bwMode="auto">
          <a:xfrm>
            <a:off x="200473" y="2852936"/>
            <a:ext cx="2448272" cy="1885950"/>
          </a:xfrm>
          <a:prstGeom prst="rect">
            <a:avLst/>
          </a:prstGeom>
          <a:noFill/>
          <a:ln w="9525">
            <a:noFill/>
            <a:miter lim="800000"/>
            <a:headEnd/>
            <a:tailEnd/>
          </a:ln>
        </p:spPr>
      </p:pic>
      <p:pic>
        <p:nvPicPr>
          <p:cNvPr id="34820" name="Picture 4" descr="531291_389203317780856_100000735732929_1249902_84312324_n[1]"/>
          <p:cNvPicPr>
            <a:picLocks noChangeAspect="1" noChangeArrowheads="1"/>
          </p:cNvPicPr>
          <p:nvPr/>
        </p:nvPicPr>
        <p:blipFill>
          <a:blip r:embed="rId4" cstate="print"/>
          <a:srcRect/>
          <a:stretch>
            <a:fillRect/>
          </a:stretch>
        </p:blipFill>
        <p:spPr bwMode="auto">
          <a:xfrm>
            <a:off x="200472" y="4869160"/>
            <a:ext cx="2390775" cy="1790700"/>
          </a:xfrm>
          <a:prstGeom prst="rect">
            <a:avLst/>
          </a:prstGeom>
          <a:noFill/>
          <a:ln w="9525">
            <a:noFill/>
            <a:miter lim="800000"/>
            <a:headEnd/>
            <a:tailEnd/>
          </a:ln>
        </p:spPr>
      </p:pic>
      <p:pic>
        <p:nvPicPr>
          <p:cNvPr id="34821" name="Picture 5" descr="525949_389199304447924_100000735732929_1249888_992733306_n[1]"/>
          <p:cNvPicPr>
            <a:picLocks noChangeAspect="1" noChangeArrowheads="1"/>
          </p:cNvPicPr>
          <p:nvPr/>
        </p:nvPicPr>
        <p:blipFill>
          <a:blip r:embed="rId5" cstate="print"/>
          <a:srcRect/>
          <a:stretch>
            <a:fillRect/>
          </a:stretch>
        </p:blipFill>
        <p:spPr bwMode="auto">
          <a:xfrm>
            <a:off x="3008784" y="836712"/>
            <a:ext cx="3024336" cy="2304256"/>
          </a:xfrm>
          <a:prstGeom prst="rect">
            <a:avLst/>
          </a:prstGeom>
          <a:noFill/>
          <a:ln w="9525">
            <a:noFill/>
            <a:miter lim="800000"/>
            <a:headEnd/>
            <a:tailEnd/>
          </a:ln>
        </p:spPr>
      </p:pic>
      <p:pic>
        <p:nvPicPr>
          <p:cNvPr id="34822" name="Picture 6" descr="546578_384463254921529_100000735732929_1238739_408219401_n[1]"/>
          <p:cNvPicPr>
            <a:picLocks noChangeAspect="1" noChangeArrowheads="1"/>
          </p:cNvPicPr>
          <p:nvPr/>
        </p:nvPicPr>
        <p:blipFill>
          <a:blip r:embed="rId6" cstate="print"/>
          <a:srcRect/>
          <a:stretch>
            <a:fillRect/>
          </a:stretch>
        </p:blipFill>
        <p:spPr bwMode="auto">
          <a:xfrm>
            <a:off x="6825208" y="4653136"/>
            <a:ext cx="2505075" cy="1967483"/>
          </a:xfrm>
          <a:prstGeom prst="rect">
            <a:avLst/>
          </a:prstGeom>
          <a:noFill/>
          <a:ln w="9525">
            <a:noFill/>
            <a:miter lim="800000"/>
            <a:headEnd/>
            <a:tailEnd/>
          </a:ln>
        </p:spPr>
      </p:pic>
      <p:pic>
        <p:nvPicPr>
          <p:cNvPr id="34823" name="Picture 7" descr="425274_366386950062493_100000735732929_1181890_839292220_n[1]"/>
          <p:cNvPicPr>
            <a:picLocks noChangeAspect="1" noChangeArrowheads="1"/>
          </p:cNvPicPr>
          <p:nvPr/>
        </p:nvPicPr>
        <p:blipFill>
          <a:blip r:embed="rId7" cstate="print"/>
          <a:srcRect/>
          <a:stretch>
            <a:fillRect/>
          </a:stretch>
        </p:blipFill>
        <p:spPr bwMode="auto">
          <a:xfrm>
            <a:off x="200472" y="836712"/>
            <a:ext cx="2448271" cy="1898526"/>
          </a:xfrm>
          <a:prstGeom prst="rect">
            <a:avLst/>
          </a:prstGeom>
          <a:noFill/>
          <a:ln w="9525">
            <a:noFill/>
            <a:miter lim="800000"/>
            <a:headEnd/>
            <a:tailEnd/>
          </a:ln>
        </p:spPr>
      </p:pic>
      <p:pic>
        <p:nvPicPr>
          <p:cNvPr id="34824" name="Picture 8" descr="294993_393798617321326_100000735732929_1262151_1460975067_n[1]"/>
          <p:cNvPicPr>
            <a:picLocks noChangeAspect="1" noChangeArrowheads="1"/>
          </p:cNvPicPr>
          <p:nvPr/>
        </p:nvPicPr>
        <p:blipFill>
          <a:blip r:embed="rId8" cstate="print"/>
          <a:srcRect/>
          <a:stretch>
            <a:fillRect/>
          </a:stretch>
        </p:blipFill>
        <p:spPr bwMode="auto">
          <a:xfrm>
            <a:off x="5241032" y="2852936"/>
            <a:ext cx="2447925" cy="1838325"/>
          </a:xfrm>
          <a:prstGeom prst="rect">
            <a:avLst/>
          </a:prstGeom>
          <a:noFill/>
          <a:ln w="9525">
            <a:noFill/>
            <a:miter lim="800000"/>
            <a:headEnd/>
            <a:tailEnd/>
          </a:ln>
        </p:spPr>
      </p:pic>
      <p:pic>
        <p:nvPicPr>
          <p:cNvPr id="34825" name="Picture 9" descr="542974_393797677321420_100000735732929_1262145_1728345492_n[2]"/>
          <p:cNvPicPr>
            <a:picLocks noChangeAspect="1" noChangeArrowheads="1"/>
          </p:cNvPicPr>
          <p:nvPr/>
        </p:nvPicPr>
        <p:blipFill>
          <a:blip r:embed="rId9" cstate="print"/>
          <a:srcRect/>
          <a:stretch>
            <a:fillRect/>
          </a:stretch>
        </p:blipFill>
        <p:spPr bwMode="auto">
          <a:xfrm>
            <a:off x="2864768" y="4293096"/>
            <a:ext cx="3143250" cy="2362200"/>
          </a:xfrm>
          <a:prstGeom prst="rect">
            <a:avLst/>
          </a:prstGeom>
          <a:noFill/>
          <a:ln w="9525">
            <a:noFill/>
            <a:miter lim="800000"/>
            <a:headEnd/>
            <a:tailEnd/>
          </a:ln>
        </p:spPr>
      </p:pic>
      <p:pic>
        <p:nvPicPr>
          <p:cNvPr id="34826" name="Picture 10" descr="562804_389204027780785_100000735732929_1249904_1955982157_n[1]"/>
          <p:cNvPicPr>
            <a:picLocks noChangeAspect="1" noChangeArrowheads="1"/>
          </p:cNvPicPr>
          <p:nvPr/>
        </p:nvPicPr>
        <p:blipFill>
          <a:blip r:embed="rId10" cstate="print"/>
          <a:srcRect/>
          <a:stretch>
            <a:fillRect/>
          </a:stretch>
        </p:blipFill>
        <p:spPr bwMode="auto">
          <a:xfrm>
            <a:off x="6753200" y="836712"/>
            <a:ext cx="2952328" cy="20162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808538" y="260350"/>
            <a:ext cx="4679950" cy="5810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_tradnl" sz="1800" smtClean="0">
                <a:solidFill>
                  <a:srgbClr val="CC0000"/>
                </a:solidFill>
                <a:latin typeface="Verdana" pitchFamily="34" charset="0"/>
              </a:rPr>
              <a:t>PROGRAMAS EN DESARROLLO</a:t>
            </a:r>
            <a:endParaRPr lang="es-AR" sz="1800" smtClean="0">
              <a:solidFill>
                <a:srgbClr val="CC0000"/>
              </a:solidFill>
              <a:latin typeface="Verdana" pitchFamily="34" charset="0"/>
            </a:endParaRPr>
          </a:p>
        </p:txBody>
      </p:sp>
      <p:sp>
        <p:nvSpPr>
          <p:cNvPr id="13315" name="Rectangle 5"/>
          <p:cNvSpPr>
            <a:spLocks noChangeArrowheads="1"/>
          </p:cNvSpPr>
          <p:nvPr/>
        </p:nvSpPr>
        <p:spPr bwMode="auto">
          <a:xfrm>
            <a:off x="4448175" y="981075"/>
            <a:ext cx="4968875" cy="5111750"/>
          </a:xfrm>
          <a:prstGeom prst="rect">
            <a:avLst/>
          </a:prstGeom>
          <a:solidFill>
            <a:srgbClr val="FFFFFF"/>
          </a:solidFill>
          <a:ln w="9525">
            <a:noFill/>
            <a:miter lim="800000"/>
            <a:headEnd/>
            <a:tailEnd/>
          </a:ln>
        </p:spPr>
        <p:txBody>
          <a:bodyPr/>
          <a:lstStyle/>
          <a:p>
            <a:pPr marL="342900" indent="-342900">
              <a:lnSpc>
                <a:spcPct val="180000"/>
              </a:lnSpc>
              <a:spcBef>
                <a:spcPct val="20000"/>
              </a:spcBef>
            </a:pPr>
            <a:r>
              <a:rPr lang="es-ES" sz="1400" dirty="0">
                <a:solidFill>
                  <a:srgbClr val="CC0000"/>
                </a:solidFill>
                <a:latin typeface="Verdana" pitchFamily="34" charset="0"/>
              </a:rPr>
              <a:t>Programas para Madres</a:t>
            </a:r>
          </a:p>
          <a:p>
            <a:pPr marL="342900" indent="-342900">
              <a:lnSpc>
                <a:spcPct val="180000"/>
              </a:lnSpc>
              <a:spcBef>
                <a:spcPct val="20000"/>
              </a:spcBef>
              <a:buFontTx/>
              <a:buChar char="•"/>
            </a:pPr>
            <a:r>
              <a:rPr lang="es-ES" sz="1400" dirty="0" smtClean="0">
                <a:latin typeface="Verdana" pitchFamily="34" charset="0"/>
              </a:rPr>
              <a:t>Trabajo en cada una de las actividades del Centro</a:t>
            </a:r>
          </a:p>
          <a:p>
            <a:pPr marL="342900" indent="-342900">
              <a:lnSpc>
                <a:spcPct val="180000"/>
              </a:lnSpc>
              <a:spcBef>
                <a:spcPct val="20000"/>
              </a:spcBef>
              <a:buFontTx/>
              <a:buChar char="•"/>
            </a:pPr>
            <a:r>
              <a:rPr lang="es-ES" sz="1400" dirty="0" smtClean="0">
                <a:latin typeface="Verdana" pitchFamily="34" charset="0"/>
              </a:rPr>
              <a:t>Alfabetización</a:t>
            </a:r>
            <a:endParaRPr lang="es-ES" sz="1400" dirty="0">
              <a:latin typeface="Verdana" pitchFamily="34" charset="0"/>
            </a:endParaRPr>
          </a:p>
          <a:p>
            <a:pPr marL="342900" indent="-342900">
              <a:lnSpc>
                <a:spcPct val="180000"/>
              </a:lnSpc>
              <a:spcBef>
                <a:spcPct val="20000"/>
              </a:spcBef>
              <a:buFontTx/>
              <a:buChar char="•"/>
            </a:pPr>
            <a:r>
              <a:rPr lang="es-AR" sz="1400" dirty="0">
                <a:latin typeface="Verdana" pitchFamily="34" charset="0"/>
              </a:rPr>
              <a:t>Capacitación en </a:t>
            </a:r>
            <a:r>
              <a:rPr lang="es-AR" sz="1400" dirty="0" smtClean="0">
                <a:latin typeface="Verdana" pitchFamily="34" charset="0"/>
              </a:rPr>
              <a:t>Micro emprendimientos:</a:t>
            </a:r>
            <a:endParaRPr lang="es-AR" sz="1400" dirty="0">
              <a:latin typeface="Verdana" pitchFamily="34" charset="0"/>
            </a:endParaRPr>
          </a:p>
          <a:p>
            <a:pPr marL="342900" indent="-342900">
              <a:lnSpc>
                <a:spcPct val="180000"/>
              </a:lnSpc>
              <a:spcBef>
                <a:spcPct val="20000"/>
              </a:spcBef>
              <a:buFontTx/>
              <a:buChar char="•"/>
            </a:pPr>
            <a:r>
              <a:rPr lang="es-AR" sz="1400" dirty="0">
                <a:latin typeface="Verdana" pitchFamily="34" charset="0"/>
              </a:rPr>
              <a:t>Huerta</a:t>
            </a:r>
          </a:p>
          <a:p>
            <a:pPr marL="342900" indent="-342900">
              <a:lnSpc>
                <a:spcPct val="180000"/>
              </a:lnSpc>
              <a:spcBef>
                <a:spcPct val="20000"/>
              </a:spcBef>
              <a:buFontTx/>
              <a:buChar char="•"/>
            </a:pPr>
            <a:r>
              <a:rPr lang="es-AR" sz="1400" dirty="0">
                <a:latin typeface="Verdana" pitchFamily="34" charset="0"/>
              </a:rPr>
              <a:t>Taller de Carpintería</a:t>
            </a:r>
          </a:p>
          <a:p>
            <a:pPr marL="342900" indent="-342900">
              <a:lnSpc>
                <a:spcPct val="180000"/>
              </a:lnSpc>
              <a:spcBef>
                <a:spcPct val="20000"/>
              </a:spcBef>
              <a:buFontTx/>
              <a:buChar char="•"/>
            </a:pPr>
            <a:r>
              <a:rPr lang="es-ES" sz="1400" dirty="0" smtClean="0">
                <a:latin typeface="Verdana" pitchFamily="34" charset="0"/>
              </a:rPr>
              <a:t>Capacitación </a:t>
            </a:r>
            <a:r>
              <a:rPr lang="es-ES" sz="1400" dirty="0">
                <a:latin typeface="Verdana" pitchFamily="34" charset="0"/>
              </a:rPr>
              <a:t>en tejido y costura a máquina.</a:t>
            </a:r>
          </a:p>
          <a:p>
            <a:pPr marL="342900" indent="-342900">
              <a:lnSpc>
                <a:spcPct val="180000"/>
              </a:lnSpc>
              <a:spcBef>
                <a:spcPct val="20000"/>
              </a:spcBef>
              <a:buFontTx/>
              <a:buChar char="•"/>
            </a:pPr>
            <a:r>
              <a:rPr lang="es-ES" sz="1400" dirty="0">
                <a:latin typeface="Verdana" pitchFamily="34" charset="0"/>
              </a:rPr>
              <a:t>Ropero Familiar</a:t>
            </a:r>
            <a:r>
              <a:rPr lang="es-ES" sz="1400" dirty="0" smtClean="0">
                <a:latin typeface="Verdana" pitchFamily="34" charset="0"/>
              </a:rPr>
              <a:t>.</a:t>
            </a:r>
          </a:p>
          <a:p>
            <a:pPr marL="342900" indent="-342900">
              <a:lnSpc>
                <a:spcPct val="180000"/>
              </a:lnSpc>
              <a:spcBef>
                <a:spcPct val="20000"/>
              </a:spcBef>
              <a:buFontTx/>
              <a:buChar char="•"/>
            </a:pPr>
            <a:r>
              <a:rPr lang="es-ES" sz="1400" dirty="0" smtClean="0">
                <a:latin typeface="Verdana" pitchFamily="34" charset="0"/>
              </a:rPr>
              <a:t>Perfumería.</a:t>
            </a:r>
            <a:endParaRPr lang="es-ES" sz="1400" dirty="0">
              <a:latin typeface="Verdana" pitchFamily="34" charset="0"/>
            </a:endParaRPr>
          </a:p>
          <a:p>
            <a:pPr marL="342900" indent="-342900">
              <a:lnSpc>
                <a:spcPct val="180000"/>
              </a:lnSpc>
              <a:spcBef>
                <a:spcPct val="20000"/>
              </a:spcBef>
              <a:buFontTx/>
              <a:buChar char="•"/>
            </a:pPr>
            <a:r>
              <a:rPr lang="es-ES" sz="1400" dirty="0">
                <a:latin typeface="Verdana" pitchFamily="34" charset="0"/>
              </a:rPr>
              <a:t>Programa de ayuda solidaria.</a:t>
            </a:r>
          </a:p>
          <a:p>
            <a:pPr marL="342900" indent="-342900">
              <a:lnSpc>
                <a:spcPct val="180000"/>
              </a:lnSpc>
              <a:spcBef>
                <a:spcPct val="20000"/>
              </a:spcBef>
              <a:buFontTx/>
              <a:buChar char="•"/>
            </a:pPr>
            <a:r>
              <a:rPr lang="es-ES" sz="1400" dirty="0">
                <a:latin typeface="Verdana" pitchFamily="34" charset="0"/>
              </a:rPr>
              <a:t>Programa de asistencia jurídica.</a:t>
            </a:r>
            <a:endParaRPr lang="es-AR" sz="1400" dirty="0">
              <a:latin typeface="Verdana" pitchFamily="34" charset="0"/>
            </a:endParaRPr>
          </a:p>
        </p:txBody>
      </p:sp>
      <p:pic>
        <p:nvPicPr>
          <p:cNvPr id="13316" name="Picture 9" descr="foto0425"/>
          <p:cNvPicPr>
            <a:picLocks noChangeAspect="1" noChangeArrowheads="1"/>
          </p:cNvPicPr>
          <p:nvPr/>
        </p:nvPicPr>
        <p:blipFill>
          <a:blip r:embed="rId3" cstate="print"/>
          <a:srcRect/>
          <a:stretch>
            <a:fillRect/>
          </a:stretch>
        </p:blipFill>
        <p:spPr bwMode="auto">
          <a:xfrm>
            <a:off x="849313" y="1341438"/>
            <a:ext cx="3494087" cy="4657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808538" y="260350"/>
            <a:ext cx="4679950" cy="5810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_tradnl" sz="1800" smtClean="0">
                <a:solidFill>
                  <a:srgbClr val="CC0000"/>
                </a:solidFill>
                <a:latin typeface="Verdana" pitchFamily="34" charset="0"/>
              </a:rPr>
              <a:t>PROGRAMAS EN DESARROLLO</a:t>
            </a:r>
            <a:endParaRPr lang="es-AR" sz="1800" smtClean="0">
              <a:solidFill>
                <a:srgbClr val="CC0000"/>
              </a:solidFill>
              <a:latin typeface="Verdana" pitchFamily="34" charset="0"/>
            </a:endParaRPr>
          </a:p>
        </p:txBody>
      </p:sp>
      <p:pic>
        <p:nvPicPr>
          <p:cNvPr id="35842" name="Picture 2" descr="546576_389201447781043_100000735732929_1249894_1438227732_n[1]"/>
          <p:cNvPicPr>
            <a:picLocks noChangeAspect="1" noChangeArrowheads="1"/>
          </p:cNvPicPr>
          <p:nvPr/>
        </p:nvPicPr>
        <p:blipFill>
          <a:blip r:embed="rId3" cstate="print"/>
          <a:srcRect/>
          <a:stretch>
            <a:fillRect/>
          </a:stretch>
        </p:blipFill>
        <p:spPr bwMode="auto">
          <a:xfrm>
            <a:off x="344488" y="764704"/>
            <a:ext cx="2828925" cy="2114550"/>
          </a:xfrm>
          <a:prstGeom prst="rect">
            <a:avLst/>
          </a:prstGeom>
          <a:noFill/>
          <a:ln w="9525">
            <a:noFill/>
            <a:miter lim="800000"/>
            <a:headEnd/>
            <a:tailEnd/>
          </a:ln>
        </p:spPr>
      </p:pic>
      <p:pic>
        <p:nvPicPr>
          <p:cNvPr id="35843" name="Picture 3" descr="544423_389192997781888_93849184_n[1]"/>
          <p:cNvPicPr>
            <a:picLocks noChangeAspect="1" noChangeArrowheads="1"/>
          </p:cNvPicPr>
          <p:nvPr/>
        </p:nvPicPr>
        <p:blipFill>
          <a:blip r:embed="rId4" cstate="print"/>
          <a:srcRect/>
          <a:stretch>
            <a:fillRect/>
          </a:stretch>
        </p:blipFill>
        <p:spPr bwMode="auto">
          <a:xfrm>
            <a:off x="6825208" y="2852936"/>
            <a:ext cx="2736304" cy="2088232"/>
          </a:xfrm>
          <a:prstGeom prst="rect">
            <a:avLst/>
          </a:prstGeom>
          <a:noFill/>
          <a:ln w="9525">
            <a:noFill/>
            <a:miter lim="800000"/>
            <a:headEnd/>
            <a:tailEnd/>
          </a:ln>
        </p:spPr>
      </p:pic>
      <p:pic>
        <p:nvPicPr>
          <p:cNvPr id="35844" name="Picture 4" descr="427947_371169976250857_100000735732929_1195849_1644908697_n[1]"/>
          <p:cNvPicPr>
            <a:picLocks noChangeAspect="1" noChangeArrowheads="1"/>
          </p:cNvPicPr>
          <p:nvPr/>
        </p:nvPicPr>
        <p:blipFill>
          <a:blip r:embed="rId5" cstate="print"/>
          <a:srcRect/>
          <a:stretch>
            <a:fillRect/>
          </a:stretch>
        </p:blipFill>
        <p:spPr bwMode="auto">
          <a:xfrm>
            <a:off x="344488" y="2924944"/>
            <a:ext cx="2808312" cy="2000250"/>
          </a:xfrm>
          <a:prstGeom prst="rect">
            <a:avLst/>
          </a:prstGeom>
          <a:noFill/>
          <a:ln w="9525">
            <a:noFill/>
            <a:miter lim="800000"/>
            <a:headEnd/>
            <a:tailEnd/>
          </a:ln>
        </p:spPr>
      </p:pic>
      <p:pic>
        <p:nvPicPr>
          <p:cNvPr id="35845" name="Picture 5" descr="524539_372309506136904_100000735732929_1199683_518887193_n[1]"/>
          <p:cNvPicPr>
            <a:picLocks noChangeAspect="1" noChangeArrowheads="1"/>
          </p:cNvPicPr>
          <p:nvPr/>
        </p:nvPicPr>
        <p:blipFill>
          <a:blip r:embed="rId6" cstate="print"/>
          <a:srcRect/>
          <a:stretch>
            <a:fillRect/>
          </a:stretch>
        </p:blipFill>
        <p:spPr bwMode="auto">
          <a:xfrm>
            <a:off x="1208584" y="4509120"/>
            <a:ext cx="3312368" cy="2160240"/>
          </a:xfrm>
          <a:prstGeom prst="rect">
            <a:avLst/>
          </a:prstGeom>
          <a:noFill/>
          <a:ln w="9525">
            <a:noFill/>
            <a:miter lim="800000"/>
            <a:headEnd/>
            <a:tailEnd/>
          </a:ln>
        </p:spPr>
      </p:pic>
      <p:pic>
        <p:nvPicPr>
          <p:cNvPr id="35846" name="Picture 6" descr="562860_393799637321224_100000735732929_1262156_1472071945_n[1]"/>
          <p:cNvPicPr>
            <a:picLocks noChangeAspect="1" noChangeArrowheads="1"/>
          </p:cNvPicPr>
          <p:nvPr/>
        </p:nvPicPr>
        <p:blipFill>
          <a:blip r:embed="rId7" cstate="print"/>
          <a:srcRect/>
          <a:stretch>
            <a:fillRect/>
          </a:stretch>
        </p:blipFill>
        <p:spPr bwMode="auto">
          <a:xfrm>
            <a:off x="3512840" y="2996952"/>
            <a:ext cx="2771775" cy="2066925"/>
          </a:xfrm>
          <a:prstGeom prst="rect">
            <a:avLst/>
          </a:prstGeom>
          <a:noFill/>
          <a:ln w="9525">
            <a:noFill/>
            <a:miter lim="800000"/>
            <a:headEnd/>
            <a:tailEnd/>
          </a:ln>
        </p:spPr>
      </p:pic>
      <p:pic>
        <p:nvPicPr>
          <p:cNvPr id="35847" name="Picture 7" descr="65777_362043810496807_100000735732929_1171476_1556349836_n[1]"/>
          <p:cNvPicPr>
            <a:picLocks noChangeAspect="1" noChangeArrowheads="1"/>
          </p:cNvPicPr>
          <p:nvPr/>
        </p:nvPicPr>
        <p:blipFill>
          <a:blip r:embed="rId8" cstate="print"/>
          <a:srcRect/>
          <a:stretch>
            <a:fillRect/>
          </a:stretch>
        </p:blipFill>
        <p:spPr bwMode="auto">
          <a:xfrm>
            <a:off x="3440832" y="836712"/>
            <a:ext cx="2828925" cy="2124075"/>
          </a:xfrm>
          <a:prstGeom prst="rect">
            <a:avLst/>
          </a:prstGeom>
          <a:noFill/>
          <a:ln w="9525">
            <a:noFill/>
            <a:miter lim="800000"/>
            <a:headEnd/>
            <a:tailEnd/>
          </a:ln>
        </p:spPr>
      </p:pic>
      <p:pic>
        <p:nvPicPr>
          <p:cNvPr id="35848" name="Picture 8" descr="582168_390634410971080_100000735732929_1252959_423889948_n[1]"/>
          <p:cNvPicPr>
            <a:picLocks noChangeAspect="1" noChangeArrowheads="1"/>
          </p:cNvPicPr>
          <p:nvPr/>
        </p:nvPicPr>
        <p:blipFill>
          <a:blip r:embed="rId9" cstate="print"/>
          <a:srcRect/>
          <a:stretch>
            <a:fillRect/>
          </a:stretch>
        </p:blipFill>
        <p:spPr bwMode="auto">
          <a:xfrm>
            <a:off x="6825208" y="692696"/>
            <a:ext cx="2752725" cy="2066925"/>
          </a:xfrm>
          <a:prstGeom prst="rect">
            <a:avLst/>
          </a:prstGeom>
          <a:noFill/>
          <a:ln w="9525">
            <a:noFill/>
            <a:miter lim="800000"/>
            <a:headEnd/>
            <a:tailEnd/>
          </a:ln>
        </p:spPr>
      </p:pic>
      <p:pic>
        <p:nvPicPr>
          <p:cNvPr id="35849" name="Picture 9" descr="431529_362644633770058_100000735732929_1172738_1482345128_n[1]"/>
          <p:cNvPicPr>
            <a:picLocks noChangeAspect="1" noChangeArrowheads="1"/>
          </p:cNvPicPr>
          <p:nvPr/>
        </p:nvPicPr>
        <p:blipFill>
          <a:blip r:embed="rId10" cstate="print"/>
          <a:srcRect/>
          <a:stretch>
            <a:fillRect/>
          </a:stretch>
        </p:blipFill>
        <p:spPr bwMode="auto">
          <a:xfrm flipH="1">
            <a:off x="5457056" y="4653136"/>
            <a:ext cx="3456384" cy="2009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961063" y="260350"/>
            <a:ext cx="3529012" cy="6477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_tradnl" sz="1600" smtClean="0">
                <a:solidFill>
                  <a:srgbClr val="CC0000"/>
                </a:solidFill>
                <a:latin typeface="Garamond" pitchFamily="18" charset="0"/>
              </a:rPr>
              <a:t>GESTION ASOCIADA </a:t>
            </a:r>
            <a:br>
              <a:rPr lang="es-ES_tradnl" sz="1600" smtClean="0">
                <a:solidFill>
                  <a:srgbClr val="CC0000"/>
                </a:solidFill>
                <a:latin typeface="Garamond" pitchFamily="18" charset="0"/>
              </a:rPr>
            </a:br>
            <a:r>
              <a:rPr lang="es-ES_tradnl" sz="1600" smtClean="0">
                <a:solidFill>
                  <a:srgbClr val="CC0000"/>
                </a:solidFill>
                <a:latin typeface="Garamond" pitchFamily="18" charset="0"/>
              </a:rPr>
              <a:t>CON OTROS ORGANISMOS</a:t>
            </a:r>
            <a:endParaRPr lang="es-AR" sz="1600" smtClean="0">
              <a:solidFill>
                <a:srgbClr val="CC0000"/>
              </a:solidFill>
              <a:latin typeface="Garamond" pitchFamily="18" charset="0"/>
            </a:endParaRPr>
          </a:p>
        </p:txBody>
      </p:sp>
      <p:sp>
        <p:nvSpPr>
          <p:cNvPr id="14339" name="Rectangle 3"/>
          <p:cNvSpPr>
            <a:spLocks noGrp="1" noChangeArrowheads="1"/>
          </p:cNvSpPr>
          <p:nvPr>
            <p:ph type="body" idx="1"/>
          </p:nvPr>
        </p:nvSpPr>
        <p:spPr bwMode="auto">
          <a:xfrm>
            <a:off x="4430713" y="981075"/>
            <a:ext cx="5059362" cy="576029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45000"/>
              </a:lnSpc>
            </a:pPr>
            <a:r>
              <a:rPr lang="es-ES_tradnl" sz="1000" dirty="0" smtClean="0">
                <a:latin typeface="Verdana" pitchFamily="34" charset="0"/>
              </a:rPr>
              <a:t>Pasantía en Asistencia Social del Instituto de Servicio Social Remedios de Escalada de San Martín</a:t>
            </a:r>
          </a:p>
          <a:p>
            <a:pPr eaLnBrk="1" hangingPunct="1">
              <a:lnSpc>
                <a:spcPct val="145000"/>
              </a:lnSpc>
            </a:pPr>
            <a:r>
              <a:rPr lang="es-AR" sz="1000" dirty="0" smtClean="0">
                <a:latin typeface="Verdana" pitchFamily="34" charset="0"/>
              </a:rPr>
              <a:t>Aporte del Vicegobernador de la Provincia de la Coordinadora del Centro. </a:t>
            </a:r>
          </a:p>
          <a:p>
            <a:pPr eaLnBrk="1" hangingPunct="1">
              <a:lnSpc>
                <a:spcPct val="145000"/>
              </a:lnSpc>
            </a:pPr>
            <a:r>
              <a:rPr lang="es-AR" sz="1000" dirty="0" smtClean="0">
                <a:latin typeface="Verdana" pitchFamily="34" charset="0"/>
              </a:rPr>
              <a:t>Aporte de la Municipalidad del Pediatra. </a:t>
            </a:r>
          </a:p>
          <a:p>
            <a:pPr eaLnBrk="1" hangingPunct="1">
              <a:lnSpc>
                <a:spcPct val="145000"/>
              </a:lnSpc>
            </a:pPr>
            <a:r>
              <a:rPr lang="es-ES_tradnl" sz="1000" dirty="0" smtClean="0">
                <a:latin typeface="Verdana" pitchFamily="34" charset="0"/>
              </a:rPr>
              <a:t>Pasantía en Nutrición Convenio con la Universidad de la Cuenca del Plata.</a:t>
            </a:r>
          </a:p>
          <a:p>
            <a:pPr eaLnBrk="1" hangingPunct="1">
              <a:lnSpc>
                <a:spcPct val="145000"/>
              </a:lnSpc>
            </a:pPr>
            <a:r>
              <a:rPr lang="es-ES_tradnl" sz="1000" dirty="0" smtClean="0">
                <a:latin typeface="Verdana" pitchFamily="34" charset="0"/>
              </a:rPr>
              <a:t>Fondos para el Funcionamiento Operativo del Centro del Gobernador de la Provincia a través de Lotería Correntina, </a:t>
            </a:r>
          </a:p>
          <a:p>
            <a:pPr eaLnBrk="1" hangingPunct="1">
              <a:lnSpc>
                <a:spcPct val="145000"/>
              </a:lnSpc>
            </a:pPr>
            <a:r>
              <a:rPr lang="es-AR" sz="1000" dirty="0" smtClean="0">
                <a:latin typeface="Verdana" pitchFamily="34" charset="0"/>
              </a:rPr>
              <a:t>Programa de Alfabetización de Adultos del Ministerio de Educación .</a:t>
            </a:r>
            <a:endParaRPr lang="es-ES_tradnl" sz="1000" dirty="0" smtClean="0">
              <a:latin typeface="Verdana" pitchFamily="34" charset="0"/>
            </a:endParaRPr>
          </a:p>
          <a:p>
            <a:pPr eaLnBrk="1" hangingPunct="1">
              <a:lnSpc>
                <a:spcPct val="145000"/>
              </a:lnSpc>
            </a:pPr>
            <a:r>
              <a:rPr lang="es-AR" sz="1000" dirty="0" smtClean="0">
                <a:latin typeface="Verdana" pitchFamily="34" charset="0"/>
              </a:rPr>
              <a:t>Convenio de cooperación con el Instituto “Crecer con Todos” quien cede la labor de dos Estimuladoras tempranas tres tarde por semana cada una.</a:t>
            </a:r>
            <a:endParaRPr lang="es-ES" sz="1000" dirty="0" smtClean="0">
              <a:latin typeface="Verdana" pitchFamily="34" charset="0"/>
            </a:endParaRPr>
          </a:p>
          <a:p>
            <a:pPr eaLnBrk="1" hangingPunct="1">
              <a:lnSpc>
                <a:spcPct val="145000"/>
              </a:lnSpc>
            </a:pPr>
            <a:r>
              <a:rPr lang="es-AR" sz="1000" dirty="0" smtClean="0">
                <a:latin typeface="Verdana" pitchFamily="34" charset="0"/>
              </a:rPr>
              <a:t>Aporte del Instituto “Mecenas” quien dona los viáticos de la Maestra Jardinera. </a:t>
            </a:r>
          </a:p>
          <a:p>
            <a:pPr eaLnBrk="1" hangingPunct="1">
              <a:lnSpc>
                <a:spcPct val="145000"/>
              </a:lnSpc>
            </a:pPr>
            <a:r>
              <a:rPr lang="es-ES_tradnl" sz="1000" dirty="0" smtClean="0">
                <a:latin typeface="Verdana" pitchFamily="34" charset="0"/>
              </a:rPr>
              <a:t>Recepción de 70 almuerzos diarios donados de manera directa por  </a:t>
            </a:r>
            <a:r>
              <a:rPr lang="es-ES_tradnl" sz="1000" dirty="0" err="1" smtClean="0">
                <a:latin typeface="Verdana" pitchFamily="34" charset="0"/>
              </a:rPr>
              <a:t>Shonko</a:t>
            </a:r>
            <a:r>
              <a:rPr lang="es-ES_tradnl" sz="1000" dirty="0" smtClean="0">
                <a:latin typeface="Verdana" pitchFamily="34" charset="0"/>
              </a:rPr>
              <a:t> (proveedora de los comedores escolares, hospitales y cárceles de Corrientes)</a:t>
            </a:r>
            <a:endParaRPr lang="es-ES" sz="1000" dirty="0" smtClean="0">
              <a:latin typeface="Verdana" pitchFamily="34" charset="0"/>
            </a:endParaRPr>
          </a:p>
          <a:p>
            <a:pPr eaLnBrk="1" hangingPunct="1">
              <a:lnSpc>
                <a:spcPct val="145000"/>
              </a:lnSpc>
            </a:pPr>
            <a:r>
              <a:rPr lang="es-ES_tradnl" sz="1000" dirty="0" smtClean="0">
                <a:latin typeface="Verdana" pitchFamily="34" charset="0"/>
              </a:rPr>
              <a:t>Recepción de “Copa de Leche” (merienda) por parte de la Subsecretaría de Acción Social de la Provincia.</a:t>
            </a:r>
          </a:p>
          <a:p>
            <a:pPr eaLnBrk="1" hangingPunct="1">
              <a:lnSpc>
                <a:spcPct val="145000"/>
              </a:lnSpc>
            </a:pPr>
            <a:r>
              <a:rPr lang="es-ES_tradnl" sz="1000" dirty="0" smtClean="0">
                <a:latin typeface="Verdana" pitchFamily="34" charset="0"/>
              </a:rPr>
              <a:t>Charlas sobre temas particulares y talleres, organizados por la Secretaría de la Mujer y Subsecretaría de Acción Social de la Provincia, Municipalidad de la Ciudad de Corrientes.</a:t>
            </a:r>
            <a:endParaRPr lang="es-AR" sz="1000" dirty="0" smtClean="0">
              <a:latin typeface="Verdana" pitchFamily="34" charset="0"/>
            </a:endParaRPr>
          </a:p>
        </p:txBody>
      </p:sp>
      <p:pic>
        <p:nvPicPr>
          <p:cNvPr id="14340" name="Picture 7" descr="aprendiendo_carpinteria"/>
          <p:cNvPicPr>
            <a:picLocks noChangeAspect="1" noChangeArrowheads="1"/>
          </p:cNvPicPr>
          <p:nvPr/>
        </p:nvPicPr>
        <p:blipFill>
          <a:blip r:embed="rId3" cstate="print"/>
          <a:srcRect/>
          <a:stretch>
            <a:fillRect/>
          </a:stretch>
        </p:blipFill>
        <p:spPr bwMode="auto">
          <a:xfrm>
            <a:off x="1352550" y="1196975"/>
            <a:ext cx="2881313" cy="2162175"/>
          </a:xfrm>
          <a:prstGeom prst="rect">
            <a:avLst/>
          </a:prstGeom>
          <a:noFill/>
          <a:ln w="9525">
            <a:noFill/>
            <a:miter lim="800000"/>
            <a:headEnd/>
            <a:tailEnd/>
          </a:ln>
        </p:spPr>
      </p:pic>
      <p:pic>
        <p:nvPicPr>
          <p:cNvPr id="14341" name="Picture 8" descr="DSC_0020"/>
          <p:cNvPicPr>
            <a:picLocks noChangeAspect="1" noChangeArrowheads="1"/>
          </p:cNvPicPr>
          <p:nvPr/>
        </p:nvPicPr>
        <p:blipFill>
          <a:blip r:embed="rId4" cstate="print"/>
          <a:srcRect l="12904" t="29121" r="25809"/>
          <a:stretch>
            <a:fillRect/>
          </a:stretch>
        </p:blipFill>
        <p:spPr bwMode="auto">
          <a:xfrm>
            <a:off x="1352550" y="3573463"/>
            <a:ext cx="2881313" cy="2212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5313363" y="260350"/>
            <a:ext cx="4170362" cy="652463"/>
          </a:xfrm>
          <a:no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_tradnl" sz="1800" smtClean="0">
                <a:solidFill>
                  <a:srgbClr val="CC0000"/>
                </a:solidFill>
                <a:latin typeface="Verdana" pitchFamily="34" charset="0"/>
              </a:rPr>
              <a:t>ASISTENCIA ALIMENTARIA</a:t>
            </a:r>
            <a:r>
              <a:rPr lang="es-ES_tradnl" sz="1800" b="1" smtClean="0">
                <a:solidFill>
                  <a:srgbClr val="CC0000"/>
                </a:solidFill>
                <a:latin typeface="Garamond" pitchFamily="18" charset="0"/>
              </a:rPr>
              <a:t> </a:t>
            </a:r>
            <a:endParaRPr lang="en-US" sz="1800" b="1" smtClean="0">
              <a:solidFill>
                <a:srgbClr val="CC0000"/>
              </a:solidFill>
              <a:latin typeface="Garamond" pitchFamily="18" charset="0"/>
            </a:endParaRPr>
          </a:p>
        </p:txBody>
      </p:sp>
      <p:sp>
        <p:nvSpPr>
          <p:cNvPr id="15363" name="Rectangle 3"/>
          <p:cNvSpPr>
            <a:spLocks noGrp="1" noChangeArrowheads="1"/>
          </p:cNvSpPr>
          <p:nvPr>
            <p:ph type="body" idx="1"/>
          </p:nvPr>
        </p:nvSpPr>
        <p:spPr bwMode="auto">
          <a:xfrm>
            <a:off x="4376738" y="764704"/>
            <a:ext cx="5170487" cy="5688631"/>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pPr>
            <a:r>
              <a:rPr lang="es-ES" sz="1200" dirty="0" smtClean="0">
                <a:latin typeface="Verdana" pitchFamily="34" charset="0"/>
              </a:rPr>
              <a:t>En el centro se brinda diariamente el </a:t>
            </a:r>
            <a:r>
              <a:rPr lang="es-ES" sz="1200" b="1" dirty="0" smtClean="0">
                <a:latin typeface="Verdana" pitchFamily="34" charset="0"/>
              </a:rPr>
              <a:t>almuerzo</a:t>
            </a:r>
            <a:r>
              <a:rPr lang="es-ES" sz="1200" dirty="0" smtClean="0">
                <a:latin typeface="Verdana" pitchFamily="34" charset="0"/>
              </a:rPr>
              <a:t> a los niños menores de 5 a</a:t>
            </a:r>
            <a:r>
              <a:rPr lang="es-ES_tradnl" sz="1200" dirty="0" smtClean="0">
                <a:latin typeface="Verdana" pitchFamily="34" charset="0"/>
              </a:rPr>
              <a:t>ñ</a:t>
            </a:r>
            <a:r>
              <a:rPr lang="es-ES" sz="1200" dirty="0" smtClean="0">
                <a:latin typeface="Verdana" pitchFamily="34" charset="0"/>
              </a:rPr>
              <a:t>os que presentan desnutrición o alto riesgo, junto a sus madres y hermanitos otorgado por Shonko.</a:t>
            </a:r>
          </a:p>
          <a:p>
            <a:pPr eaLnBrk="1" hangingPunct="1">
              <a:lnSpc>
                <a:spcPct val="150000"/>
              </a:lnSpc>
            </a:pPr>
            <a:endParaRPr lang="es-ES" sz="1200" dirty="0" smtClean="0">
              <a:latin typeface="Verdana" pitchFamily="34" charset="0"/>
            </a:endParaRPr>
          </a:p>
          <a:p>
            <a:pPr eaLnBrk="1" hangingPunct="1">
              <a:lnSpc>
                <a:spcPct val="150000"/>
              </a:lnSpc>
            </a:pPr>
            <a:r>
              <a:rPr lang="es-ES" sz="1200" dirty="0" smtClean="0">
                <a:latin typeface="Verdana" pitchFamily="34" charset="0"/>
              </a:rPr>
              <a:t>Se brinda una</a:t>
            </a:r>
            <a:r>
              <a:rPr lang="es-ES" sz="1200" b="1" dirty="0" smtClean="0">
                <a:latin typeface="Verdana" pitchFamily="34" charset="0"/>
              </a:rPr>
              <a:t> merienda </a:t>
            </a:r>
            <a:r>
              <a:rPr lang="es-ES" sz="1200" dirty="0" smtClean="0">
                <a:latin typeface="Verdana" pitchFamily="34" charset="0"/>
              </a:rPr>
              <a:t>diaria a todos los concurrentes (niños y madres) consistente en copa de leche </a:t>
            </a:r>
            <a:r>
              <a:rPr lang="es-ES" sz="1200" dirty="0" err="1" smtClean="0">
                <a:latin typeface="Verdana" pitchFamily="34" charset="0"/>
              </a:rPr>
              <a:t>saborizada</a:t>
            </a:r>
            <a:r>
              <a:rPr lang="es-ES" sz="1200" dirty="0" smtClean="0">
                <a:latin typeface="Verdana" pitchFamily="34" charset="0"/>
              </a:rPr>
              <a:t> más cereales, galletitas o budines o arroz con leche, obtenida de la donación otorgada por la subsecretaria de desarrollo humano de la Provincia de Corrientes y  Shonko.</a:t>
            </a:r>
          </a:p>
          <a:p>
            <a:pPr eaLnBrk="1" hangingPunct="1">
              <a:lnSpc>
                <a:spcPct val="150000"/>
              </a:lnSpc>
            </a:pPr>
            <a:endParaRPr lang="es-ES" sz="1200" dirty="0" smtClean="0">
              <a:latin typeface="Verdana" pitchFamily="34" charset="0"/>
            </a:endParaRPr>
          </a:p>
          <a:p>
            <a:pPr eaLnBrk="1" hangingPunct="1">
              <a:lnSpc>
                <a:spcPct val="150000"/>
              </a:lnSpc>
            </a:pPr>
            <a:r>
              <a:rPr lang="es-ES" sz="1200" dirty="0" smtClean="0">
                <a:latin typeface="Verdana" pitchFamily="34" charset="0"/>
              </a:rPr>
              <a:t>Se entrega en forma quincenal  un </a:t>
            </a:r>
            <a:r>
              <a:rPr lang="es-ES" sz="1200" b="1" dirty="0" smtClean="0">
                <a:latin typeface="Verdana" pitchFamily="34" charset="0"/>
              </a:rPr>
              <a:t>Bolsón de Alimentos</a:t>
            </a:r>
            <a:r>
              <a:rPr lang="es-ES" sz="1200" dirty="0" smtClean="0">
                <a:latin typeface="Verdana" pitchFamily="34" charset="0"/>
              </a:rPr>
              <a:t> </a:t>
            </a:r>
            <a:r>
              <a:rPr lang="es-ES" sz="1200" b="1" dirty="0" smtClean="0">
                <a:latin typeface="Verdana" pitchFamily="34" charset="0"/>
              </a:rPr>
              <a:t>complementarios con un refuerzo de leche</a:t>
            </a:r>
            <a:r>
              <a:rPr lang="es-ES" sz="1200" dirty="0" smtClean="0">
                <a:latin typeface="Verdana" pitchFamily="34" charset="0"/>
              </a:rPr>
              <a:t>, adaptado a las necesidades de cada familia, siempre que los niños concurran regularmente al Centro.  El objetivo de brindar el mismo, es promover la responsabilidad en cada madre de cocinar y alimentar a su familia, en su casa, sin producir el desmembramiento que produce la alimentación de los niños en los comedores. Donación del Magic y Municipalidad de la Ciudad de Corrientes</a:t>
            </a:r>
          </a:p>
          <a:p>
            <a:pPr eaLnBrk="1" hangingPunct="1"/>
            <a:endParaRPr lang="es-ES" sz="1200" dirty="0" smtClean="0">
              <a:latin typeface="Verdana" pitchFamily="34" charset="0"/>
            </a:endParaRPr>
          </a:p>
        </p:txBody>
      </p:sp>
      <p:pic>
        <p:nvPicPr>
          <p:cNvPr id="15364" name="Picture 5" descr="foto0420"/>
          <p:cNvPicPr>
            <a:picLocks noChangeAspect="1" noChangeArrowheads="1"/>
          </p:cNvPicPr>
          <p:nvPr/>
        </p:nvPicPr>
        <p:blipFill>
          <a:blip r:embed="rId2" cstate="print"/>
          <a:srcRect/>
          <a:stretch>
            <a:fillRect/>
          </a:stretch>
        </p:blipFill>
        <p:spPr bwMode="auto">
          <a:xfrm>
            <a:off x="704850" y="1125538"/>
            <a:ext cx="3598863" cy="4797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bwMode="auto">
          <a:xfrm>
            <a:off x="992188" y="981075"/>
            <a:ext cx="8420100" cy="14700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_tradnl" sz="1600" b="1" smtClean="0">
                <a:solidFill>
                  <a:srgbClr val="CC0000"/>
                </a:solidFill>
                <a:latin typeface="Verdana" pitchFamily="34" charset="0"/>
              </a:rPr>
              <a:t>Sabemos que ayudarlos HOY</a:t>
            </a:r>
            <a:br>
              <a:rPr lang="es-ES_tradnl" sz="1600" b="1" smtClean="0">
                <a:solidFill>
                  <a:srgbClr val="CC0000"/>
                </a:solidFill>
                <a:latin typeface="Verdana" pitchFamily="34" charset="0"/>
              </a:rPr>
            </a:br>
            <a:r>
              <a:rPr lang="es-ES_tradnl" sz="1600" b="1" smtClean="0">
                <a:solidFill>
                  <a:srgbClr val="CC0000"/>
                </a:solidFill>
                <a:latin typeface="Verdana" pitchFamily="34" charset="0"/>
              </a:rPr>
              <a:t>puede cambiar su</a:t>
            </a:r>
            <a:br>
              <a:rPr lang="es-ES_tradnl" sz="1600" b="1" smtClean="0">
                <a:solidFill>
                  <a:srgbClr val="CC0000"/>
                </a:solidFill>
                <a:latin typeface="Verdana" pitchFamily="34" charset="0"/>
              </a:rPr>
            </a:br>
            <a:r>
              <a:rPr lang="es-ES_tradnl" sz="1600" b="1" smtClean="0">
                <a:solidFill>
                  <a:srgbClr val="CC0000"/>
                </a:solidFill>
                <a:latin typeface="Verdana" pitchFamily="34" charset="0"/>
              </a:rPr>
              <a:t>FUTURO… y el de nuestra sociedad toda</a:t>
            </a:r>
            <a:endParaRPr lang="es-AR" sz="1600" b="1" smtClean="0">
              <a:solidFill>
                <a:srgbClr val="CC0000"/>
              </a:solidFill>
              <a:latin typeface="Verdana" pitchFamily="34" charset="0"/>
            </a:endParaRPr>
          </a:p>
        </p:txBody>
      </p:sp>
      <p:sp>
        <p:nvSpPr>
          <p:cNvPr id="16387" name="Rectangle 4"/>
          <p:cNvSpPr>
            <a:spLocks noChangeArrowheads="1"/>
          </p:cNvSpPr>
          <p:nvPr/>
        </p:nvSpPr>
        <p:spPr bwMode="auto">
          <a:xfrm>
            <a:off x="920750" y="2060575"/>
            <a:ext cx="8420100" cy="1182688"/>
          </a:xfrm>
          <a:prstGeom prst="rect">
            <a:avLst/>
          </a:prstGeom>
          <a:noFill/>
          <a:ln w="9525">
            <a:noFill/>
            <a:miter lim="800000"/>
            <a:headEnd/>
            <a:tailEnd/>
          </a:ln>
        </p:spPr>
        <p:txBody>
          <a:bodyPr anchor="ctr"/>
          <a:lstStyle/>
          <a:p>
            <a:pPr algn="r"/>
            <a:r>
              <a:rPr lang="es-ES_tradnl" sz="1600" b="1">
                <a:solidFill>
                  <a:srgbClr val="CC0000"/>
                </a:solidFill>
                <a:latin typeface="Verdana" pitchFamily="34" charset="0"/>
              </a:rPr>
              <a:t>Los niños de CONIN CORRIENTES agradecen su atención</a:t>
            </a:r>
            <a:endParaRPr lang="es-AR" sz="1600" b="1">
              <a:solidFill>
                <a:srgbClr val="CC0000"/>
              </a:solidFill>
              <a:latin typeface="Verdana" pitchFamily="34" charset="0"/>
            </a:endParaRPr>
          </a:p>
        </p:txBody>
      </p:sp>
      <p:pic>
        <p:nvPicPr>
          <p:cNvPr id="16388" name="Picture 6" descr="IMG_3248"/>
          <p:cNvPicPr>
            <a:picLocks noChangeAspect="1" noChangeArrowheads="1"/>
          </p:cNvPicPr>
          <p:nvPr/>
        </p:nvPicPr>
        <p:blipFill>
          <a:blip r:embed="rId3" cstate="print"/>
          <a:srcRect/>
          <a:stretch>
            <a:fillRect/>
          </a:stretch>
        </p:blipFill>
        <p:spPr bwMode="auto">
          <a:xfrm>
            <a:off x="272480" y="2852936"/>
            <a:ext cx="4521200" cy="3390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ctrTitle"/>
          </p:nvPr>
        </p:nvSpPr>
        <p:spPr bwMode="auto">
          <a:xfrm>
            <a:off x="4232275" y="620713"/>
            <a:ext cx="5545138" cy="6237287"/>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buClr>
                <a:srgbClr val="CC0000"/>
              </a:buClr>
              <a:buFontTx/>
              <a:buChar char="•"/>
            </a:pPr>
            <a:r>
              <a:rPr lang="es-ES_tradnl" sz="1100" dirty="0" smtClean="0">
                <a:solidFill>
                  <a:srgbClr val="CC0000"/>
                </a:solidFill>
                <a:latin typeface="Verdana" pitchFamily="34" charset="0"/>
              </a:rPr>
              <a:t> </a:t>
            </a:r>
            <a:r>
              <a:rPr lang="es-ES_tradnl" sz="1100" b="1" dirty="0" smtClean="0">
                <a:solidFill>
                  <a:srgbClr val="CC0000"/>
                </a:solidFill>
                <a:latin typeface="Verdana" pitchFamily="34" charset="0"/>
              </a:rPr>
              <a:t>Antigüedad</a:t>
            </a:r>
            <a:r>
              <a:rPr lang="es-ES_tradnl" sz="1100" dirty="0" smtClean="0">
                <a:solidFill>
                  <a:srgbClr val="CC0000"/>
                </a:solidFill>
                <a:latin typeface="Verdana" pitchFamily="34" charset="0"/>
              </a:rPr>
              <a:t>: </a:t>
            </a:r>
            <a:r>
              <a:rPr lang="es-ES_tradnl" sz="1100" dirty="0" smtClean="0">
                <a:solidFill>
                  <a:schemeClr val="tx1"/>
                </a:solidFill>
                <a:latin typeface="Verdana" pitchFamily="34" charset="0"/>
              </a:rPr>
              <a:t>La Fundación inicia sus actividades en mayo de 2005, desde esa fecha atiende de manera DIARIA e INITERRUMPIDA a niños desnutridos y/o de alto riesgo social y sus familias </a:t>
            </a:r>
            <a:br>
              <a:rPr lang="es-ES_tradnl" sz="1100" dirty="0" smtClean="0">
                <a:solidFill>
                  <a:schemeClr val="tx1"/>
                </a:solidFill>
                <a:latin typeface="Verdana" pitchFamily="34" charset="0"/>
              </a:rPr>
            </a:br>
            <a:r>
              <a:rPr lang="es-ES_tradnl" sz="1100" b="1" dirty="0" smtClean="0">
                <a:solidFill>
                  <a:srgbClr val="CC0000"/>
                </a:solidFill>
                <a:latin typeface="Verdana" pitchFamily="34" charset="0"/>
              </a:rPr>
              <a:t>Financiamiento</a:t>
            </a:r>
            <a:r>
              <a:rPr lang="es-ES_tradnl" sz="1100" dirty="0" smtClean="0">
                <a:solidFill>
                  <a:schemeClr val="tx1"/>
                </a:solidFill>
                <a:latin typeface="Verdana" pitchFamily="34" charset="0"/>
              </a:rPr>
              <a:t>: Los fondos financieros operativos desde entonces han sido en su totalidad aportes PRIVADOS hasta el 2011 en que se recibieron aportes del Gobernador y Vicegobernador de la Provincia.</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Sostenemos los servicios con aportes de empresas del medio, voluntariados, convenios de pasantías y/o  servicios con otras instituciones, Donaciones de entre 10 y 50 pesos de socios.</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De un total de 30 voluntarios, 6 reciben ayuda para Viáticos. Ningún integrante de Comisión Directiva recibe remuneración alguna.</a:t>
            </a:r>
            <a:br>
              <a:rPr lang="es-ES_tradnl" sz="1100" dirty="0" smtClean="0">
                <a:solidFill>
                  <a:schemeClr val="tx1"/>
                </a:solidFill>
                <a:latin typeface="Verdana" pitchFamily="34" charset="0"/>
              </a:rPr>
            </a:br>
            <a:r>
              <a:rPr lang="es-ES_tradnl" sz="1100" b="1" dirty="0" smtClean="0">
                <a:solidFill>
                  <a:srgbClr val="CC0000"/>
                </a:solidFill>
                <a:latin typeface="Verdana" pitchFamily="34" charset="0"/>
              </a:rPr>
              <a:t>Servicios que brindamos</a:t>
            </a:r>
            <a:r>
              <a:rPr lang="es-ES_tradnl" sz="1100" dirty="0" smtClean="0">
                <a:solidFill>
                  <a:srgbClr val="CC0000"/>
                </a:solidFill>
                <a:latin typeface="Verdana" pitchFamily="34" charset="0"/>
              </a:rPr>
              <a:t>:</a:t>
            </a:r>
            <a:br>
              <a:rPr lang="es-ES_tradnl" sz="1100" dirty="0" smtClean="0">
                <a:solidFill>
                  <a:srgbClr val="CC0000"/>
                </a:solidFill>
                <a:latin typeface="Verdana" pitchFamily="34" charset="0"/>
              </a:rPr>
            </a:br>
            <a:r>
              <a:rPr lang="es-ES_tradnl" sz="1100" dirty="0" smtClean="0">
                <a:solidFill>
                  <a:schemeClr val="tx1"/>
                </a:solidFill>
                <a:latin typeface="Verdana" pitchFamily="34" charset="0"/>
              </a:rPr>
              <a:t>-</a:t>
            </a:r>
            <a:r>
              <a:rPr lang="es-ES_tradnl" sz="1100" b="1" dirty="0" smtClean="0">
                <a:solidFill>
                  <a:schemeClr val="tx1"/>
                </a:solidFill>
                <a:latin typeface="Verdana" pitchFamily="34" charset="0"/>
              </a:rPr>
              <a:t> Coordinación</a:t>
            </a:r>
            <a:r>
              <a:rPr lang="es-ES_tradnl" sz="1100" dirty="0" smtClean="0">
                <a:solidFill>
                  <a:schemeClr val="tx1"/>
                </a:solidFill>
                <a:latin typeface="Verdana" pitchFamily="34" charset="0"/>
              </a:rPr>
              <a:t> (Prof. Rosana Aragüés Chauveaux donación del Vicegobernador de la Provincia) </a:t>
            </a:r>
            <a:r>
              <a:rPr lang="es-ES_tradnl" sz="1100" dirty="0" smtClean="0">
                <a:solidFill>
                  <a:srgbClr val="CC0000"/>
                </a:solidFill>
                <a:latin typeface="Verdana" pitchFamily="34" charset="0"/>
              </a:rPr>
              <a:t/>
            </a:r>
            <a:br>
              <a:rPr lang="es-ES_tradnl" sz="1100" dirty="0" smtClean="0">
                <a:solidFill>
                  <a:srgbClr val="CC0000"/>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Atención pediátrica</a:t>
            </a:r>
            <a:r>
              <a:rPr lang="es-ES_tradnl" sz="1100" dirty="0" smtClean="0">
                <a:solidFill>
                  <a:schemeClr val="tx1"/>
                </a:solidFill>
                <a:latin typeface="Verdana" pitchFamily="34" charset="0"/>
              </a:rPr>
              <a:t> (Dr Siro Ambrosetti viáticos donados Noemi Gomez de Flier)</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Nutrición</a:t>
            </a:r>
            <a:r>
              <a:rPr lang="es-ES_tradnl" sz="1100" dirty="0" smtClean="0">
                <a:solidFill>
                  <a:schemeClr val="tx1"/>
                </a:solidFill>
                <a:latin typeface="Verdana" pitchFamily="34" charset="0"/>
              </a:rPr>
              <a:t> (Pasantes de la carrera de Nutrición de  UCP de Corrientes)</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Estimulación temprana</a:t>
            </a: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y Jardín Maternal</a:t>
            </a:r>
            <a:r>
              <a:rPr lang="es-ES_tradnl" sz="1100" dirty="0" smtClean="0">
                <a:solidFill>
                  <a:schemeClr val="tx1"/>
                </a:solidFill>
                <a:latin typeface="Verdana" pitchFamily="34" charset="0"/>
              </a:rPr>
              <a:t>: (Dos profesionales donadas por el Instituto Crecer con Todos)</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Jardín de Infantes</a:t>
            </a:r>
            <a:r>
              <a:rPr lang="es-ES_tradnl" sz="1100" dirty="0" smtClean="0">
                <a:solidFill>
                  <a:schemeClr val="tx1"/>
                </a:solidFill>
                <a:latin typeface="Verdana" pitchFamily="34" charset="0"/>
              </a:rPr>
              <a:t> (Prof. Marina Lyde, viáticos donados por Mecenas) </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Ayuda Escolar</a:t>
            </a:r>
            <a:r>
              <a:rPr lang="es-ES_tradnl" sz="1100" dirty="0" smtClean="0">
                <a:solidFill>
                  <a:schemeClr val="tx1"/>
                </a:solidFill>
                <a:latin typeface="Verdana" pitchFamily="34" charset="0"/>
              </a:rPr>
              <a:t> (Patricia Morales, con viáticos) .</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Asistencia Social</a:t>
            </a:r>
            <a:r>
              <a:rPr lang="es-ES_tradnl" sz="1100" dirty="0" smtClean="0">
                <a:solidFill>
                  <a:schemeClr val="tx1"/>
                </a:solidFill>
                <a:latin typeface="Verdana" pitchFamily="34" charset="0"/>
              </a:rPr>
              <a:t> (Profesional a cargo de la secretaria de Desarrollo Humano)</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Conectamos y gestionamos: </a:t>
            </a:r>
            <a:r>
              <a:rPr lang="es-ES_tradnl" sz="1100" dirty="0" smtClean="0">
                <a:solidFill>
                  <a:schemeClr val="tx1"/>
                </a:solidFill>
                <a:latin typeface="Verdana" pitchFamily="34" charset="0"/>
              </a:rPr>
              <a:t>aquellos  programas o beneficios disponibles en el estado municipal, provincial o nacional para las familias. </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Ropero Familiar</a:t>
            </a:r>
            <a:br>
              <a:rPr lang="es-ES_tradnl" sz="1100" b="1"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Perfumería </a:t>
            </a:r>
            <a:br>
              <a:rPr lang="es-ES_tradnl" sz="1100" b="1"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Capacitación en oficios: Taller de Carpintería </a:t>
            </a:r>
            <a:r>
              <a:rPr lang="es-ES_tradnl" sz="1100" dirty="0" smtClean="0">
                <a:solidFill>
                  <a:schemeClr val="tx1"/>
                </a:solidFill>
                <a:latin typeface="Verdana" pitchFamily="34" charset="0"/>
              </a:rPr>
              <a:t>( Sin Voluntario actualmente)</a:t>
            </a:r>
            <a:r>
              <a:rPr lang="es-ES_tradnl" sz="1100" b="1" dirty="0" smtClean="0">
                <a:solidFill>
                  <a:schemeClr val="tx1"/>
                </a:solidFill>
                <a:latin typeface="Verdana" pitchFamily="34" charset="0"/>
              </a:rPr>
              <a:t>, Taller de costura </a:t>
            </a:r>
            <a:r>
              <a:rPr lang="es-ES_tradnl" sz="1100" dirty="0" smtClean="0">
                <a:solidFill>
                  <a:schemeClr val="tx1"/>
                </a:solidFill>
                <a:latin typeface="Verdana" pitchFamily="34" charset="0"/>
              </a:rPr>
              <a:t>(Voluntaria </a:t>
            </a:r>
            <a:r>
              <a:rPr lang="es-ES_tradnl" sz="1100" dirty="0" err="1" smtClean="0">
                <a:solidFill>
                  <a:schemeClr val="tx1"/>
                </a:solidFill>
                <a:latin typeface="Verdana" pitchFamily="34" charset="0"/>
              </a:rPr>
              <a:t>Noemi</a:t>
            </a:r>
            <a:r>
              <a:rPr lang="es-ES_tradnl" sz="1100" dirty="0" smtClean="0">
                <a:solidFill>
                  <a:schemeClr val="tx1"/>
                </a:solidFill>
                <a:latin typeface="Verdana" pitchFamily="34" charset="0"/>
              </a:rPr>
              <a:t> Gomez). </a:t>
            </a:r>
            <a:r>
              <a:rPr lang="es-ES_tradnl" sz="1100" b="1" dirty="0" smtClean="0">
                <a:solidFill>
                  <a:schemeClr val="tx1"/>
                </a:solidFill>
                <a:latin typeface="Verdana" pitchFamily="34" charset="0"/>
              </a:rPr>
              <a:t/>
            </a:r>
            <a:br>
              <a:rPr lang="es-ES_tradnl" sz="1100" b="1"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Micro emprendimiento:  Huerta: </a:t>
            </a:r>
            <a:br>
              <a:rPr lang="es-ES_tradnl" sz="1100" b="1"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Alfabetización</a:t>
            </a:r>
            <a:r>
              <a:rPr lang="es-ES_tradnl" sz="1100" dirty="0" smtClean="0">
                <a:solidFill>
                  <a:schemeClr val="tx1"/>
                </a:solidFill>
                <a:latin typeface="Verdana" pitchFamily="34" charset="0"/>
              </a:rPr>
              <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Apoyo Escolar</a:t>
            </a:r>
            <a:br>
              <a:rPr lang="es-ES_tradnl" sz="1100" b="1" dirty="0" smtClean="0">
                <a:solidFill>
                  <a:schemeClr val="tx1"/>
                </a:solidFill>
                <a:latin typeface="Verdana" pitchFamily="34" charset="0"/>
              </a:rPr>
            </a:br>
            <a:r>
              <a:rPr lang="es-ES_tradnl" sz="1100" dirty="0" smtClean="0">
                <a:solidFill>
                  <a:schemeClr val="tx1"/>
                </a:solidFill>
                <a:latin typeface="Verdana" pitchFamily="34" charset="0"/>
              </a:rPr>
              <a:t>- </a:t>
            </a:r>
            <a:r>
              <a:rPr lang="es-ES_tradnl" sz="1100" b="1" dirty="0" smtClean="0">
                <a:solidFill>
                  <a:schemeClr val="tx1"/>
                </a:solidFill>
                <a:latin typeface="Verdana" pitchFamily="34" charset="0"/>
              </a:rPr>
              <a:t>Apoyo alimentario</a:t>
            </a:r>
            <a:r>
              <a:rPr lang="es-ES_tradnl" sz="1100" dirty="0" smtClean="0">
                <a:solidFill>
                  <a:schemeClr val="tx1"/>
                </a:solidFill>
                <a:latin typeface="Verdana" pitchFamily="34" charset="0"/>
              </a:rPr>
              <a:t> ( Almuerzos </a:t>
            </a:r>
            <a:r>
              <a:rPr lang="es-ES_tradnl" sz="1100" dirty="0" err="1" smtClean="0">
                <a:solidFill>
                  <a:schemeClr val="tx1"/>
                </a:solidFill>
                <a:latin typeface="Verdana" pitchFamily="34" charset="0"/>
              </a:rPr>
              <a:t>Shonko</a:t>
            </a:r>
            <a:r>
              <a:rPr lang="es-ES_tradnl" sz="1100" dirty="0" smtClean="0">
                <a:solidFill>
                  <a:schemeClr val="tx1"/>
                </a:solidFill>
                <a:latin typeface="Verdana" pitchFamily="34" charset="0"/>
              </a:rPr>
              <a:t>, Merienda Copa de Leche, Bolsones </a:t>
            </a:r>
            <a:r>
              <a:rPr lang="es-ES_tradnl" sz="1100" dirty="0" err="1" smtClean="0">
                <a:solidFill>
                  <a:schemeClr val="tx1"/>
                </a:solidFill>
                <a:latin typeface="Verdana" pitchFamily="34" charset="0"/>
              </a:rPr>
              <a:t>Magic</a:t>
            </a:r>
            <a:r>
              <a:rPr lang="es-ES_tradnl" sz="1100" dirty="0" smtClean="0">
                <a:solidFill>
                  <a:schemeClr val="tx1"/>
                </a:solidFill>
                <a:latin typeface="Verdana" pitchFamily="34" charset="0"/>
              </a:rPr>
              <a:t>, Leche Municipalidad de la Ciudad de Corrientes.)</a:t>
            </a:r>
            <a:br>
              <a:rPr lang="es-ES_tradnl" sz="1100" dirty="0" smtClean="0">
                <a:solidFill>
                  <a:schemeClr val="tx1"/>
                </a:solidFill>
                <a:latin typeface="Verdana" pitchFamily="34" charset="0"/>
              </a:rPr>
            </a:br>
            <a:r>
              <a:rPr lang="es-ES_tradnl" sz="1100" dirty="0" smtClean="0">
                <a:solidFill>
                  <a:schemeClr val="tx1"/>
                </a:solidFill>
                <a:latin typeface="Verdana" pitchFamily="34" charset="0"/>
              </a:rPr>
              <a:t/>
            </a:r>
            <a:br>
              <a:rPr lang="es-ES_tradnl" sz="1100" dirty="0" smtClean="0">
                <a:solidFill>
                  <a:schemeClr val="tx1"/>
                </a:solidFill>
                <a:latin typeface="Verdana" pitchFamily="34" charset="0"/>
              </a:rPr>
            </a:br>
            <a:endParaRPr lang="es-AR" sz="1100" dirty="0" smtClean="0">
              <a:solidFill>
                <a:schemeClr val="tx1"/>
              </a:solidFill>
              <a:latin typeface="Verdana" pitchFamily="34" charset="0"/>
            </a:endParaRPr>
          </a:p>
        </p:txBody>
      </p:sp>
      <p:sp>
        <p:nvSpPr>
          <p:cNvPr id="5123" name="Rectangle 5"/>
          <p:cNvSpPr>
            <a:spLocks noChangeArrowheads="1"/>
          </p:cNvSpPr>
          <p:nvPr/>
        </p:nvSpPr>
        <p:spPr bwMode="auto">
          <a:xfrm>
            <a:off x="776536" y="7389440"/>
            <a:ext cx="7559675" cy="284162"/>
          </a:xfrm>
          <a:prstGeom prst="rect">
            <a:avLst/>
          </a:prstGeom>
          <a:noFill/>
          <a:ln w="9525">
            <a:noFill/>
            <a:miter lim="800000"/>
            <a:headEnd/>
            <a:tailEnd/>
          </a:ln>
        </p:spPr>
        <p:txBody>
          <a:bodyPr>
            <a:spAutoFit/>
          </a:bodyPr>
          <a:lstStyle/>
          <a:p>
            <a:pPr algn="ctr">
              <a:lnSpc>
                <a:spcPct val="90000"/>
              </a:lnSpc>
              <a:spcBef>
                <a:spcPct val="50000"/>
              </a:spcBef>
              <a:buFontTx/>
              <a:buChar char="•"/>
            </a:pPr>
            <a:endParaRPr lang="es-ES_tradnl" sz="1400" b="1">
              <a:latin typeface="Garamond" pitchFamily="18" charset="0"/>
            </a:endParaRPr>
          </a:p>
        </p:txBody>
      </p:sp>
      <p:pic>
        <p:nvPicPr>
          <p:cNvPr id="5124" name="Picture 9" descr="Foto1066"/>
          <p:cNvPicPr>
            <a:picLocks noChangeAspect="1" noChangeArrowheads="1"/>
          </p:cNvPicPr>
          <p:nvPr/>
        </p:nvPicPr>
        <p:blipFill>
          <a:blip r:embed="rId3" cstate="print">
            <a:clrChange>
              <a:clrFrom>
                <a:srgbClr val="FEFFFF"/>
              </a:clrFrom>
              <a:clrTo>
                <a:srgbClr val="FEFFFF">
                  <a:alpha val="0"/>
                </a:srgbClr>
              </a:clrTo>
            </a:clrChange>
          </a:blip>
          <a:srcRect l="9741" t="23038" r="31822" b="20929"/>
          <a:stretch>
            <a:fillRect/>
          </a:stretch>
        </p:blipFill>
        <p:spPr bwMode="auto">
          <a:xfrm>
            <a:off x="344488" y="1628775"/>
            <a:ext cx="3816350" cy="2744788"/>
          </a:xfrm>
          <a:prstGeom prst="rect">
            <a:avLst/>
          </a:prstGeom>
          <a:noFill/>
          <a:ln w="9525">
            <a:noFill/>
            <a:miter lim="800000"/>
            <a:headEnd/>
            <a:tailEnd/>
          </a:ln>
        </p:spPr>
      </p:pic>
      <p:sp>
        <p:nvSpPr>
          <p:cNvPr id="5125" name="Rectangle 10"/>
          <p:cNvSpPr>
            <a:spLocks noChangeArrowheads="1"/>
          </p:cNvSpPr>
          <p:nvPr/>
        </p:nvSpPr>
        <p:spPr bwMode="auto">
          <a:xfrm>
            <a:off x="8048625" y="260350"/>
            <a:ext cx="1317625" cy="366713"/>
          </a:xfrm>
          <a:prstGeom prst="rect">
            <a:avLst/>
          </a:prstGeom>
          <a:noFill/>
          <a:ln w="9525">
            <a:noFill/>
            <a:miter lim="800000"/>
            <a:headEnd/>
            <a:tailEnd/>
          </a:ln>
        </p:spPr>
        <p:txBody>
          <a:bodyPr wrap="none">
            <a:spAutoFit/>
          </a:bodyPr>
          <a:lstStyle/>
          <a:p>
            <a:r>
              <a:rPr lang="es-ES_tradnl" sz="1800">
                <a:solidFill>
                  <a:srgbClr val="CC0000"/>
                </a:solidFill>
                <a:latin typeface="Verdana" pitchFamily="34" charset="0"/>
              </a:rPr>
              <a:t>RESUMEN</a:t>
            </a:r>
            <a:endParaRPr lang="es-ES" sz="1800">
              <a:solidFill>
                <a:srgbClr val="CC0000"/>
              </a:solidFill>
              <a:latin typeface="Verdana" pitchFamily="34" charset="0"/>
            </a:endParaRPr>
          </a:p>
        </p:txBody>
      </p:sp>
      <p:sp>
        <p:nvSpPr>
          <p:cNvPr id="5126" name="5 Rectángulo"/>
          <p:cNvSpPr>
            <a:spLocks noChangeArrowheads="1"/>
          </p:cNvSpPr>
          <p:nvPr/>
        </p:nvSpPr>
        <p:spPr bwMode="auto">
          <a:xfrm>
            <a:off x="200025" y="4941888"/>
            <a:ext cx="3960813" cy="1384995"/>
          </a:xfrm>
          <a:prstGeom prst="rect">
            <a:avLst/>
          </a:prstGeom>
          <a:noFill/>
          <a:ln w="9525">
            <a:noFill/>
            <a:miter lim="800000"/>
            <a:headEnd/>
            <a:tailEnd/>
          </a:ln>
        </p:spPr>
        <p:txBody>
          <a:bodyPr>
            <a:spAutoFit/>
          </a:bodyPr>
          <a:lstStyle/>
          <a:p>
            <a:pPr algn="just"/>
            <a:r>
              <a:rPr lang="es-ES_tradnl" b="1" dirty="0">
                <a:solidFill>
                  <a:srgbClr val="CC0000"/>
                </a:solidFill>
                <a:latin typeface="Verdana" pitchFamily="34" charset="0"/>
              </a:rPr>
              <a:t>Edificio</a:t>
            </a:r>
            <a:r>
              <a:rPr lang="es-ES_tradnl" dirty="0">
                <a:solidFill>
                  <a:srgbClr val="CC0000"/>
                </a:solidFill>
                <a:latin typeface="Verdana" pitchFamily="34" charset="0"/>
              </a:rPr>
              <a:t>: </a:t>
            </a:r>
            <a:r>
              <a:rPr lang="es-ES_tradnl" dirty="0">
                <a:latin typeface="Verdana" pitchFamily="34" charset="0"/>
              </a:rPr>
              <a:t>El lugar donde se efectúan las actividades es un edificio de </a:t>
            </a:r>
            <a:r>
              <a:rPr lang="es-ES_tradnl" dirty="0" err="1">
                <a:latin typeface="Verdana" pitchFamily="34" charset="0"/>
              </a:rPr>
              <a:t>aprox</a:t>
            </a:r>
            <a:r>
              <a:rPr lang="es-ES_tradnl" dirty="0">
                <a:latin typeface="Verdana" pitchFamily="34" charset="0"/>
              </a:rPr>
              <a:t> 300 m2 cuya construcción ha sido financiada en su TOTALIDAD por empresas </a:t>
            </a:r>
            <a:r>
              <a:rPr lang="es-ES_tradnl" dirty="0" smtClean="0">
                <a:latin typeface="Verdana" pitchFamily="34" charset="0"/>
              </a:rPr>
              <a:t>privadas . </a:t>
            </a:r>
            <a:r>
              <a:rPr lang="es-ES_tradnl" dirty="0">
                <a:latin typeface="Verdana" pitchFamily="34" charset="0"/>
              </a:rPr>
              <a:t>(</a:t>
            </a:r>
            <a:r>
              <a:rPr lang="es-ES_tradnl" dirty="0" smtClean="0">
                <a:latin typeface="Verdana" pitchFamily="34" charset="0"/>
              </a:rPr>
              <a:t>Renault, </a:t>
            </a:r>
            <a:r>
              <a:rPr lang="es-ES_tradnl" dirty="0">
                <a:latin typeface="Verdana" pitchFamily="34" charset="0"/>
              </a:rPr>
              <a:t>23 empresas </a:t>
            </a:r>
            <a:r>
              <a:rPr lang="es-ES_tradnl" dirty="0" smtClean="0">
                <a:latin typeface="Verdana" pitchFamily="34" charset="0"/>
              </a:rPr>
              <a:t>correntinas de la cámara de la Construcción y la Embajada de  Alemania)</a:t>
            </a:r>
            <a:r>
              <a:rPr lang="es-ES_tradnl" dirty="0">
                <a:latin typeface="Verdana" pitchFamily="34" charset="0"/>
              </a:rPr>
              <a:t/>
            </a:r>
            <a:br>
              <a:rPr lang="es-ES_tradnl" dirty="0">
                <a:latin typeface="Verdana" pitchFamily="34" charset="0"/>
              </a:rPr>
            </a:br>
            <a:endParaRPr lang="es-AR"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392863" y="260350"/>
            <a:ext cx="3111500" cy="641350"/>
          </a:xfrm>
          <a:prstGeom prst="rect">
            <a:avLst/>
          </a:prstGeom>
          <a:noFill/>
          <a:ln w="9525">
            <a:noFill/>
            <a:miter lim="800000"/>
            <a:headEnd/>
            <a:tailEnd/>
          </a:ln>
        </p:spPr>
        <p:txBody>
          <a:bodyPr>
            <a:spAutoFit/>
          </a:bodyPr>
          <a:lstStyle/>
          <a:p>
            <a:pPr algn="r"/>
            <a:r>
              <a:rPr lang="es-ES_tradnl" sz="1800">
                <a:solidFill>
                  <a:srgbClr val="CC0000"/>
                </a:solidFill>
                <a:latin typeface="Verdana" pitchFamily="34" charset="0"/>
              </a:rPr>
              <a:t>Estructura de la Organización</a:t>
            </a:r>
            <a:endParaRPr lang="es-AR" sz="1800">
              <a:solidFill>
                <a:srgbClr val="CC0000"/>
              </a:solidFill>
              <a:latin typeface="Verdana" pitchFamily="34" charset="0"/>
            </a:endParaRPr>
          </a:p>
        </p:txBody>
      </p:sp>
      <p:sp>
        <p:nvSpPr>
          <p:cNvPr id="6147" name="Rectangle 5"/>
          <p:cNvSpPr>
            <a:spLocks noChangeArrowheads="1"/>
          </p:cNvSpPr>
          <p:nvPr/>
        </p:nvSpPr>
        <p:spPr bwMode="auto">
          <a:xfrm>
            <a:off x="4521200" y="1196975"/>
            <a:ext cx="4967288" cy="5470728"/>
          </a:xfrm>
          <a:prstGeom prst="rect">
            <a:avLst/>
          </a:prstGeom>
          <a:noFill/>
          <a:ln w="9525">
            <a:noFill/>
            <a:miter lim="800000"/>
            <a:headEnd/>
            <a:tailEnd/>
          </a:ln>
        </p:spPr>
        <p:txBody>
          <a:bodyPr>
            <a:spAutoFit/>
          </a:bodyPr>
          <a:lstStyle/>
          <a:p>
            <a:pPr>
              <a:lnSpc>
                <a:spcPct val="155000"/>
              </a:lnSpc>
            </a:pPr>
            <a:r>
              <a:rPr lang="es-ES_tradnl" sz="1000" dirty="0">
                <a:latin typeface="Verdana" pitchFamily="34" charset="0"/>
              </a:rPr>
              <a:t>La Organización está compuesta por un </a:t>
            </a:r>
            <a:r>
              <a:rPr lang="es-ES_tradnl" sz="1000" b="1" dirty="0">
                <a:latin typeface="Verdana" pitchFamily="34" charset="0"/>
              </a:rPr>
              <a:t>CONSEJO DIRECTIVO</a:t>
            </a:r>
            <a:r>
              <a:rPr lang="es-ES_tradnl" sz="1000" dirty="0">
                <a:latin typeface="Verdana" pitchFamily="34" charset="0"/>
              </a:rPr>
              <a:t>, integrado por miembros </a:t>
            </a:r>
            <a:r>
              <a:rPr lang="es-ES_tradnl" sz="1000" dirty="0" smtClean="0">
                <a:latin typeface="Verdana" pitchFamily="34" charset="0"/>
              </a:rPr>
              <a:t>Fundadores y no fundadores. </a:t>
            </a:r>
            <a:r>
              <a:rPr lang="es-ES_tradnl" sz="1000" dirty="0">
                <a:latin typeface="Verdana" pitchFamily="34" charset="0"/>
              </a:rPr>
              <a:t>Los mismos realizan sus funciones Ad-honorem.</a:t>
            </a:r>
          </a:p>
          <a:p>
            <a:pPr>
              <a:lnSpc>
                <a:spcPct val="155000"/>
              </a:lnSpc>
            </a:pPr>
            <a:endParaRPr lang="es-ES_tradnl" sz="1000" dirty="0">
              <a:latin typeface="Verdana" pitchFamily="34" charset="0"/>
            </a:endParaRPr>
          </a:p>
          <a:p>
            <a:pPr>
              <a:lnSpc>
                <a:spcPct val="155000"/>
              </a:lnSpc>
            </a:pPr>
            <a:r>
              <a:rPr lang="es-ES_tradnl" sz="1000" dirty="0">
                <a:latin typeface="Verdana" pitchFamily="34" charset="0"/>
              </a:rPr>
              <a:t>El </a:t>
            </a:r>
            <a:r>
              <a:rPr lang="es-ES_tradnl" sz="1000" b="1" dirty="0">
                <a:latin typeface="Verdana" pitchFamily="34" charset="0"/>
              </a:rPr>
              <a:t>CENTRO OPERATIVO</a:t>
            </a:r>
            <a:r>
              <a:rPr lang="es-ES_tradnl" sz="1000" dirty="0">
                <a:latin typeface="Verdana" pitchFamily="34" charset="0"/>
              </a:rPr>
              <a:t>, funciona con </a:t>
            </a:r>
            <a:r>
              <a:rPr lang="es-ES_tradnl" sz="1000" dirty="0" smtClean="0">
                <a:latin typeface="Verdana" pitchFamily="34" charset="0"/>
              </a:rPr>
              <a:t>una Coordinadora (Socorro Pagani).</a:t>
            </a:r>
            <a:endParaRPr lang="es-ES_tradnl" sz="1000" dirty="0">
              <a:latin typeface="Verdana" pitchFamily="34" charset="0"/>
            </a:endParaRPr>
          </a:p>
          <a:p>
            <a:pPr>
              <a:lnSpc>
                <a:spcPct val="155000"/>
              </a:lnSpc>
            </a:pPr>
            <a:endParaRPr lang="es-ES_tradnl" sz="1000" dirty="0">
              <a:latin typeface="Verdana" pitchFamily="34" charset="0"/>
            </a:endParaRPr>
          </a:p>
          <a:p>
            <a:pPr>
              <a:lnSpc>
                <a:spcPct val="155000"/>
              </a:lnSpc>
            </a:pPr>
            <a:r>
              <a:rPr lang="es-ES_tradnl" sz="1000" dirty="0">
                <a:latin typeface="Verdana" pitchFamily="34" charset="0"/>
              </a:rPr>
              <a:t>Se tomó el </a:t>
            </a:r>
            <a:r>
              <a:rPr lang="es-ES_tradnl" sz="1000" b="1" dirty="0">
                <a:latin typeface="Verdana" pitchFamily="34" charset="0"/>
              </a:rPr>
              <a:t>MODELO CONIN</a:t>
            </a:r>
            <a:r>
              <a:rPr lang="es-ES_tradnl" sz="1000" dirty="0">
                <a:latin typeface="Verdana" pitchFamily="34" charset="0"/>
              </a:rPr>
              <a:t> como metodología para el trabajo con niños desnutridos, firmando convenio con </a:t>
            </a:r>
            <a:r>
              <a:rPr lang="es-ES_tradnl" sz="1000" b="1" dirty="0">
                <a:latin typeface="Verdana" pitchFamily="34" charset="0"/>
              </a:rPr>
              <a:t>RED CONIN</a:t>
            </a:r>
            <a:r>
              <a:rPr lang="es-ES_tradnl" sz="1000" dirty="0">
                <a:latin typeface="Verdana" pitchFamily="34" charset="0"/>
              </a:rPr>
              <a:t>, la cual capacita y audita a los diferentes centros. Cada centro de la Red es AUTOGESTIONADO, ECONÓMICAMENTE INDEPENDIENTE Y RESPONSABLE DE SU PROPIO FINANCIAMIENTO.</a:t>
            </a:r>
          </a:p>
          <a:p>
            <a:pPr>
              <a:lnSpc>
                <a:spcPct val="155000"/>
              </a:lnSpc>
            </a:pPr>
            <a:endParaRPr lang="es-ES_tradnl" sz="1000" dirty="0">
              <a:latin typeface="Verdana" pitchFamily="34" charset="0"/>
            </a:endParaRPr>
          </a:p>
          <a:p>
            <a:pPr>
              <a:lnSpc>
                <a:spcPct val="155000"/>
              </a:lnSpc>
            </a:pPr>
            <a:r>
              <a:rPr lang="es-ES_tradnl" sz="1000" dirty="0">
                <a:latin typeface="Verdana" pitchFamily="34" charset="0"/>
              </a:rPr>
              <a:t>Consejo Directivo Vigente:</a:t>
            </a:r>
          </a:p>
          <a:p>
            <a:pPr>
              <a:lnSpc>
                <a:spcPct val="155000"/>
              </a:lnSpc>
            </a:pPr>
            <a:r>
              <a:rPr lang="es-ES_tradnl" sz="1000" dirty="0">
                <a:latin typeface="Verdana" pitchFamily="34" charset="0"/>
              </a:rPr>
              <a:t>Presidente: </a:t>
            </a:r>
            <a:r>
              <a:rPr lang="es-ES_tradnl" sz="1000" dirty="0" smtClean="0">
                <a:latin typeface="Verdana" pitchFamily="34" charset="0"/>
              </a:rPr>
              <a:t>Maria Silvana Forastier</a:t>
            </a:r>
            <a:endParaRPr lang="es-ES_tradnl" sz="1000" dirty="0">
              <a:latin typeface="Verdana" pitchFamily="34" charset="0"/>
            </a:endParaRPr>
          </a:p>
          <a:p>
            <a:pPr>
              <a:lnSpc>
                <a:spcPct val="155000"/>
              </a:lnSpc>
            </a:pPr>
            <a:r>
              <a:rPr lang="es-ES_tradnl" sz="1000" dirty="0">
                <a:latin typeface="Verdana" pitchFamily="34" charset="0"/>
              </a:rPr>
              <a:t>Vice- Presidente: </a:t>
            </a:r>
            <a:r>
              <a:rPr lang="es-ES_tradnl" sz="1000" dirty="0" smtClean="0">
                <a:latin typeface="Verdana" pitchFamily="34" charset="0"/>
              </a:rPr>
              <a:t>Dr Mauricio </a:t>
            </a:r>
            <a:r>
              <a:rPr lang="es-ES_tradnl" sz="1000" dirty="0" err="1" smtClean="0">
                <a:latin typeface="Verdana" pitchFamily="34" charset="0"/>
              </a:rPr>
              <a:t>Golfard</a:t>
            </a:r>
            <a:r>
              <a:rPr lang="es-ES_tradnl" sz="1000" dirty="0" smtClean="0">
                <a:latin typeface="Verdana" pitchFamily="34" charset="0"/>
              </a:rPr>
              <a:t> y Arq. Carlos Duarte  </a:t>
            </a:r>
          </a:p>
          <a:p>
            <a:pPr>
              <a:lnSpc>
                <a:spcPct val="155000"/>
              </a:lnSpc>
            </a:pPr>
            <a:r>
              <a:rPr lang="es-ES_tradnl" sz="1000" dirty="0" smtClean="0">
                <a:latin typeface="Verdana" pitchFamily="34" charset="0"/>
              </a:rPr>
              <a:t>Secretario</a:t>
            </a:r>
            <a:r>
              <a:rPr lang="es-ES_tradnl" sz="1000" dirty="0">
                <a:latin typeface="Verdana" pitchFamily="34" charset="0"/>
              </a:rPr>
              <a:t>: </a:t>
            </a:r>
            <a:r>
              <a:rPr lang="es-ES_tradnl" sz="1000" dirty="0" smtClean="0">
                <a:latin typeface="Verdana" pitchFamily="34" charset="0"/>
              </a:rPr>
              <a:t>Arq. Carolina </a:t>
            </a:r>
            <a:r>
              <a:rPr lang="es-ES_tradnl" sz="1000" dirty="0" err="1" smtClean="0">
                <a:latin typeface="Verdana" pitchFamily="34" charset="0"/>
              </a:rPr>
              <a:t>Sívori</a:t>
            </a:r>
            <a:r>
              <a:rPr lang="es-ES_tradnl" sz="1000" dirty="0" smtClean="0">
                <a:latin typeface="Verdana" pitchFamily="34" charset="0"/>
              </a:rPr>
              <a:t> </a:t>
            </a:r>
            <a:r>
              <a:rPr lang="es-ES_tradnl" sz="1000" dirty="0" err="1" smtClean="0">
                <a:latin typeface="Verdana" pitchFamily="34" charset="0"/>
              </a:rPr>
              <a:t>Filisetti</a:t>
            </a:r>
            <a:endParaRPr lang="es-ES_tradnl" sz="1000" dirty="0" smtClean="0">
              <a:latin typeface="Verdana" pitchFamily="34" charset="0"/>
            </a:endParaRPr>
          </a:p>
          <a:p>
            <a:pPr>
              <a:lnSpc>
                <a:spcPct val="155000"/>
              </a:lnSpc>
            </a:pPr>
            <a:r>
              <a:rPr lang="es-ES_tradnl" sz="1000" dirty="0" smtClean="0">
                <a:latin typeface="Verdana" pitchFamily="34" charset="0"/>
              </a:rPr>
              <a:t>Tesorera</a:t>
            </a:r>
            <a:r>
              <a:rPr lang="es-ES_tradnl" sz="1000" dirty="0">
                <a:latin typeface="Verdana" pitchFamily="34" charset="0"/>
              </a:rPr>
              <a:t>: CP </a:t>
            </a:r>
            <a:r>
              <a:rPr lang="es-ES_tradnl" sz="1000" dirty="0" smtClean="0">
                <a:latin typeface="Verdana" pitchFamily="34" charset="0"/>
              </a:rPr>
              <a:t> Maria Lorena </a:t>
            </a:r>
            <a:r>
              <a:rPr lang="es-ES_tradnl" sz="1000" dirty="0">
                <a:latin typeface="Verdana" pitchFamily="34" charset="0"/>
              </a:rPr>
              <a:t>Avellaneda</a:t>
            </a:r>
            <a:r>
              <a:rPr lang="es-ES_tradnl" sz="1000" dirty="0">
                <a:solidFill>
                  <a:schemeClr val="hlink"/>
                </a:solidFill>
                <a:latin typeface="Verdana" pitchFamily="34" charset="0"/>
              </a:rPr>
              <a:t> </a:t>
            </a:r>
            <a:endParaRPr lang="es-ES_tradnl" sz="1000" dirty="0" smtClean="0">
              <a:solidFill>
                <a:schemeClr val="hlink"/>
              </a:solidFill>
              <a:latin typeface="Verdana" pitchFamily="34" charset="0"/>
            </a:endParaRPr>
          </a:p>
          <a:p>
            <a:pPr>
              <a:lnSpc>
                <a:spcPct val="155000"/>
              </a:lnSpc>
            </a:pPr>
            <a:r>
              <a:rPr lang="es-ES_tradnl" sz="1000" dirty="0" smtClean="0">
                <a:latin typeface="Verdana" pitchFamily="34" charset="0"/>
              </a:rPr>
              <a:t>Vocales: Noemí Gomez de Flier y Kga. Estela Jara. </a:t>
            </a:r>
          </a:p>
          <a:p>
            <a:pPr>
              <a:lnSpc>
                <a:spcPct val="155000"/>
              </a:lnSpc>
            </a:pPr>
            <a:endParaRPr lang="es-ES_tradnl" sz="1000" dirty="0">
              <a:solidFill>
                <a:schemeClr val="hlink"/>
              </a:solidFill>
              <a:latin typeface="Verdana" pitchFamily="34" charset="0"/>
            </a:endParaRPr>
          </a:p>
          <a:p>
            <a:pPr>
              <a:lnSpc>
                <a:spcPct val="155000"/>
              </a:lnSpc>
            </a:pPr>
            <a:endParaRPr lang="es-ES_tradnl" sz="1000" dirty="0">
              <a:solidFill>
                <a:schemeClr val="hlink"/>
              </a:solidFill>
              <a:latin typeface="Verdana" pitchFamily="34" charset="0"/>
            </a:endParaRPr>
          </a:p>
          <a:p>
            <a:pPr lvl="1" algn="ctr"/>
            <a:endParaRPr lang="es-ES_tradnl" sz="1000" dirty="0">
              <a:latin typeface="Verdana" pitchFamily="34" charset="0"/>
            </a:endParaRPr>
          </a:p>
          <a:p>
            <a:pPr algn="ctr">
              <a:lnSpc>
                <a:spcPct val="90000"/>
              </a:lnSpc>
              <a:spcBef>
                <a:spcPct val="50000"/>
              </a:spcBef>
              <a:buFontTx/>
              <a:buChar char="•"/>
            </a:pPr>
            <a:endParaRPr lang="es-ES_tradnl" sz="1000" dirty="0">
              <a:latin typeface="Verdana" pitchFamily="34" charset="0"/>
            </a:endParaRPr>
          </a:p>
        </p:txBody>
      </p:sp>
      <p:pic>
        <p:nvPicPr>
          <p:cNvPr id="6148" name="Picture 7" descr="IMG_3252"/>
          <p:cNvPicPr>
            <a:picLocks noChangeAspect="1" noChangeArrowheads="1"/>
          </p:cNvPicPr>
          <p:nvPr/>
        </p:nvPicPr>
        <p:blipFill>
          <a:blip r:embed="rId3" cstate="print">
            <a:clrChange>
              <a:clrFrom>
                <a:srgbClr val="192718"/>
              </a:clrFrom>
              <a:clrTo>
                <a:srgbClr val="192718">
                  <a:alpha val="0"/>
                </a:srgbClr>
              </a:clrTo>
            </a:clrChange>
          </a:blip>
          <a:srcRect/>
          <a:stretch>
            <a:fillRect/>
          </a:stretch>
        </p:blipFill>
        <p:spPr bwMode="auto">
          <a:xfrm>
            <a:off x="776288" y="1844675"/>
            <a:ext cx="3165475" cy="42211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7185025" y="260350"/>
            <a:ext cx="2165350" cy="431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AR" sz="1800" smtClean="0">
                <a:solidFill>
                  <a:srgbClr val="CC0000"/>
                </a:solidFill>
                <a:latin typeface="Verdana" pitchFamily="34" charset="0"/>
              </a:rPr>
              <a:t>VISION</a:t>
            </a:r>
          </a:p>
        </p:txBody>
      </p:sp>
      <p:sp>
        <p:nvSpPr>
          <p:cNvPr id="7171" name="Rectangle 3"/>
          <p:cNvSpPr>
            <a:spLocks noChangeArrowheads="1"/>
          </p:cNvSpPr>
          <p:nvPr/>
        </p:nvSpPr>
        <p:spPr bwMode="auto">
          <a:xfrm>
            <a:off x="4448175" y="908050"/>
            <a:ext cx="5113338" cy="5329238"/>
          </a:xfrm>
          <a:prstGeom prst="rect">
            <a:avLst/>
          </a:prstGeom>
          <a:noFill/>
          <a:ln w="9525">
            <a:noFill/>
            <a:miter lim="800000"/>
            <a:headEnd/>
            <a:tailEnd/>
          </a:ln>
        </p:spPr>
        <p:txBody>
          <a:bodyPr/>
          <a:lstStyle/>
          <a:p>
            <a:pPr marL="342900" indent="-342900">
              <a:lnSpc>
                <a:spcPct val="200000"/>
              </a:lnSpc>
              <a:spcBef>
                <a:spcPct val="20000"/>
              </a:spcBef>
            </a:pPr>
            <a:r>
              <a:rPr lang="es-ES_tradnl">
                <a:latin typeface="Verdana" pitchFamily="34" charset="0"/>
              </a:rPr>
              <a:t>Queremos un país con </a:t>
            </a:r>
            <a:r>
              <a:rPr lang="es-ES_tradnl" b="1">
                <a:latin typeface="Verdana" pitchFamily="34" charset="0"/>
              </a:rPr>
              <a:t>igualdad de oportunidades</a:t>
            </a:r>
            <a:r>
              <a:rPr lang="es-ES_tradnl">
                <a:latin typeface="Verdana" pitchFamily="34" charset="0"/>
              </a:rPr>
              <a:t>, donde todos sus habitantes puedan desplegar su potencial genético, pueden optar con libertad el camino a seguir, sin estar limitados por incapacidades provocadas por el mismo contexto socio-cultural. </a:t>
            </a:r>
          </a:p>
          <a:p>
            <a:pPr marL="342900" indent="-342900">
              <a:lnSpc>
                <a:spcPct val="200000"/>
              </a:lnSpc>
              <a:spcBef>
                <a:spcPct val="20000"/>
              </a:spcBef>
            </a:pPr>
            <a:r>
              <a:rPr lang="es-ES">
                <a:latin typeface="Verdana" pitchFamily="34" charset="0"/>
              </a:rPr>
              <a:t>La desnutrición cuanto más tempranamente afecta al niño, altera su crecimiento y desarrollo provocando no solo pérdida de peso y déficit en la talla sino, lo más grave, una disminución de su coeficiente intelectual, disminuyendo así sus capacidades, y aunque en un futuro mejorasen sus condiciones económicas, este daño es irreversible, de no ser tomado a tiempo.</a:t>
            </a:r>
            <a:endParaRPr lang="es-AR">
              <a:latin typeface="Verdana" pitchFamily="34" charset="0"/>
            </a:endParaRPr>
          </a:p>
          <a:p>
            <a:pPr marL="342900" indent="-342900">
              <a:lnSpc>
                <a:spcPct val="200000"/>
              </a:lnSpc>
              <a:spcBef>
                <a:spcPct val="20000"/>
              </a:spcBef>
            </a:pPr>
            <a:r>
              <a:rPr lang="es-ES_tradnl">
                <a:latin typeface="Verdana" pitchFamily="34" charset="0"/>
              </a:rPr>
              <a:t>La </a:t>
            </a:r>
            <a:r>
              <a:rPr lang="es-ES_tradnl" b="1">
                <a:latin typeface="Verdana" pitchFamily="34" charset="0"/>
              </a:rPr>
              <a:t>desnutrición infantil genera debilidad mental</a:t>
            </a:r>
            <a:r>
              <a:rPr lang="es-ES_tradnl">
                <a:latin typeface="Verdana" pitchFamily="34" charset="0"/>
              </a:rPr>
              <a:t>, y es la única que se puede prevenir, la única que se puede revertir, la única causada por el hombre. </a:t>
            </a:r>
            <a:endParaRPr lang="es-AR">
              <a:latin typeface="Verdana" pitchFamily="34" charset="0"/>
            </a:endParaRPr>
          </a:p>
        </p:txBody>
      </p:sp>
      <p:pic>
        <p:nvPicPr>
          <p:cNvPr id="7172" name="Picture 5" descr="CARTEL_fundacion"/>
          <p:cNvPicPr>
            <a:picLocks noChangeAspect="1" noChangeArrowheads="1"/>
          </p:cNvPicPr>
          <p:nvPr/>
        </p:nvPicPr>
        <p:blipFill>
          <a:blip r:embed="rId3" cstate="print">
            <a:clrChange>
              <a:clrFrom>
                <a:srgbClr val="F8F4F3"/>
              </a:clrFrom>
              <a:clrTo>
                <a:srgbClr val="F8F4F3">
                  <a:alpha val="0"/>
                </a:srgbClr>
              </a:clrTo>
            </a:clrChange>
          </a:blip>
          <a:srcRect l="37190" t="30612" b="10718"/>
          <a:stretch>
            <a:fillRect/>
          </a:stretch>
        </p:blipFill>
        <p:spPr bwMode="auto">
          <a:xfrm>
            <a:off x="1281113" y="1844675"/>
            <a:ext cx="2486025" cy="32845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7185025" y="260350"/>
            <a:ext cx="2165350" cy="431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 sz="1800" smtClean="0">
                <a:solidFill>
                  <a:srgbClr val="CC0000"/>
                </a:solidFill>
                <a:latin typeface="Verdana" pitchFamily="34" charset="0"/>
              </a:rPr>
              <a:t>OBJETIVOS</a:t>
            </a:r>
            <a:endParaRPr lang="es-AR" sz="1800" smtClean="0">
              <a:solidFill>
                <a:srgbClr val="CC0000"/>
              </a:solidFill>
              <a:latin typeface="Verdana" pitchFamily="34" charset="0"/>
            </a:endParaRPr>
          </a:p>
        </p:txBody>
      </p:sp>
      <p:sp>
        <p:nvSpPr>
          <p:cNvPr id="8195" name="Rectangle 8"/>
          <p:cNvSpPr>
            <a:spLocks noChangeArrowheads="1"/>
          </p:cNvSpPr>
          <p:nvPr/>
        </p:nvSpPr>
        <p:spPr bwMode="auto">
          <a:xfrm>
            <a:off x="4448175" y="1341438"/>
            <a:ext cx="5113338" cy="4176712"/>
          </a:xfrm>
          <a:prstGeom prst="rect">
            <a:avLst/>
          </a:prstGeom>
          <a:noFill/>
          <a:ln w="9525">
            <a:noFill/>
            <a:miter lim="800000"/>
            <a:headEnd/>
            <a:tailEnd/>
          </a:ln>
        </p:spPr>
        <p:txBody>
          <a:bodyPr/>
          <a:lstStyle/>
          <a:p>
            <a:pPr marL="342900" indent="-342900">
              <a:spcBef>
                <a:spcPct val="20000"/>
              </a:spcBef>
              <a:buFontTx/>
              <a:buChar char="•"/>
            </a:pPr>
            <a:r>
              <a:rPr lang="es-ES" sz="1100">
                <a:latin typeface="Verdana" pitchFamily="34" charset="0"/>
              </a:rPr>
              <a:t>Atención directa del </a:t>
            </a:r>
            <a:r>
              <a:rPr lang="es-ES" sz="1100" b="1">
                <a:latin typeface="Verdana" pitchFamily="34" charset="0"/>
              </a:rPr>
              <a:t>niño desnutrido</a:t>
            </a:r>
            <a:r>
              <a:rPr lang="es-ES" sz="1100">
                <a:latin typeface="Verdana" pitchFamily="34" charset="0"/>
              </a:rPr>
              <a:t> y/o </a:t>
            </a:r>
            <a:r>
              <a:rPr lang="es-ES" sz="1100" b="1">
                <a:latin typeface="Verdana" pitchFamily="34" charset="0"/>
              </a:rPr>
              <a:t>en alto riesgo social.</a:t>
            </a:r>
          </a:p>
          <a:p>
            <a:pPr marL="342900" indent="-342900">
              <a:spcBef>
                <a:spcPct val="20000"/>
              </a:spcBef>
            </a:pPr>
            <a:endParaRPr lang="es-ES" sz="1100">
              <a:latin typeface="Verdana" pitchFamily="34" charset="0"/>
            </a:endParaRPr>
          </a:p>
          <a:p>
            <a:pPr marL="342900" indent="-342900">
              <a:spcBef>
                <a:spcPct val="20000"/>
              </a:spcBef>
              <a:buFontTx/>
              <a:buChar char="•"/>
            </a:pPr>
            <a:r>
              <a:rPr lang="es-ES" sz="1100" b="1">
                <a:latin typeface="Verdana" pitchFamily="34" charset="0"/>
              </a:rPr>
              <a:t>Mejorar las condiciones  de vida de la familia</a:t>
            </a:r>
            <a:r>
              <a:rPr lang="es-ES" sz="1100">
                <a:latin typeface="Verdana" pitchFamily="34" charset="0"/>
              </a:rPr>
              <a:t>, dando a las personas herramientas que le permitan luchar por su bienestar, con mayores oportunidades de inserción social, cultural y laboral logrando así disminuir posibles orígenes de una futura desnutrición infantil.</a:t>
            </a:r>
          </a:p>
          <a:p>
            <a:pPr marL="342900" indent="-342900">
              <a:spcBef>
                <a:spcPct val="20000"/>
              </a:spcBef>
              <a:buFontTx/>
              <a:buChar char="•"/>
            </a:pPr>
            <a:endParaRPr lang="es-ES" sz="1100">
              <a:latin typeface="Verdana" pitchFamily="34" charset="0"/>
            </a:endParaRPr>
          </a:p>
          <a:p>
            <a:pPr marL="342900" indent="-342900">
              <a:spcBef>
                <a:spcPct val="20000"/>
              </a:spcBef>
              <a:buFontTx/>
              <a:buChar char="•"/>
            </a:pPr>
            <a:r>
              <a:rPr lang="es-ES" sz="1100" b="1">
                <a:latin typeface="Verdana" pitchFamily="34" charset="0"/>
              </a:rPr>
              <a:t>Atacar la patología social que da origen a la desnutrición infantil</a:t>
            </a:r>
            <a:r>
              <a:rPr lang="es-ES" sz="1100">
                <a:latin typeface="Verdana" pitchFamily="34" charset="0"/>
              </a:rPr>
              <a:t>  a través de un variado conjunto de servicios destinados a revertir las consecuencias de la desnutrición en el niño, y a capacitar y educar a su madre, lo cual se logra con el trabajo MULTIDISCIPLINARIO del equipo de profesionales, del seguimiento de la evolución del niño, su asistencia, diagnótico y control nutricional. </a:t>
            </a:r>
          </a:p>
          <a:p>
            <a:pPr marL="342900" indent="-342900">
              <a:spcBef>
                <a:spcPct val="20000"/>
              </a:spcBef>
              <a:buFontTx/>
              <a:buChar char="•"/>
            </a:pPr>
            <a:endParaRPr lang="es-ES" sz="1100">
              <a:latin typeface="Verdana" pitchFamily="34" charset="0"/>
            </a:endParaRPr>
          </a:p>
          <a:p>
            <a:pPr marL="342900" indent="-342900">
              <a:spcBef>
                <a:spcPct val="20000"/>
              </a:spcBef>
              <a:buFontTx/>
              <a:buChar char="•"/>
            </a:pPr>
            <a:r>
              <a:rPr lang="es-ES" sz="1100">
                <a:latin typeface="Verdana" pitchFamily="34" charset="0"/>
              </a:rPr>
              <a:t>Generar la “promoción humana”, sacando a las personas de la ignorancia y el abandono, </a:t>
            </a:r>
            <a:r>
              <a:rPr lang="es-ES" sz="1100" b="1">
                <a:latin typeface="Verdana" pitchFamily="34" charset="0"/>
              </a:rPr>
              <a:t>promoviendo la cultura del trabajo</a:t>
            </a:r>
            <a:r>
              <a:rPr lang="es-ES" sz="1100">
                <a:latin typeface="Verdana" pitchFamily="34" charset="0"/>
              </a:rPr>
              <a:t> y recuperándolas para la sociedad.</a:t>
            </a:r>
          </a:p>
          <a:p>
            <a:pPr marL="342900" indent="-342900">
              <a:spcBef>
                <a:spcPct val="20000"/>
              </a:spcBef>
              <a:buFontTx/>
              <a:buChar char="•"/>
            </a:pPr>
            <a:endParaRPr lang="es-AR" sz="1100">
              <a:latin typeface="Verdana" pitchFamily="34" charset="0"/>
            </a:endParaRPr>
          </a:p>
          <a:p>
            <a:pPr marL="342900" indent="-342900">
              <a:spcBef>
                <a:spcPct val="20000"/>
              </a:spcBef>
              <a:buFontTx/>
              <a:buChar char="•"/>
            </a:pPr>
            <a:r>
              <a:rPr lang="es-AR" sz="1100">
                <a:latin typeface="Verdana" pitchFamily="34" charset="0"/>
              </a:rPr>
              <a:t>Basamos el accionar del Centro en tres pilares: Docencia, Asistencia e Investigación.</a:t>
            </a:r>
            <a:endParaRPr lang="es-ES" sz="1100">
              <a:latin typeface="Verdana" pitchFamily="34" charset="0"/>
            </a:endParaRPr>
          </a:p>
          <a:p>
            <a:pPr marL="342900" indent="-342900">
              <a:spcBef>
                <a:spcPct val="20000"/>
              </a:spcBef>
              <a:buFontTx/>
              <a:buChar char="•"/>
            </a:pPr>
            <a:endParaRPr lang="es-AR" sz="1100" i="1">
              <a:latin typeface="Verdana" pitchFamily="34" charset="0"/>
            </a:endParaRPr>
          </a:p>
        </p:txBody>
      </p:sp>
      <p:pic>
        <p:nvPicPr>
          <p:cNvPr id="8196" name="Picture 12" descr="colectivo"/>
          <p:cNvPicPr>
            <a:picLocks noChangeAspect="1" noChangeArrowheads="1"/>
          </p:cNvPicPr>
          <p:nvPr/>
        </p:nvPicPr>
        <p:blipFill>
          <a:blip r:embed="rId3" cstate="print"/>
          <a:srcRect l="15581" r="8868"/>
          <a:stretch>
            <a:fillRect/>
          </a:stretch>
        </p:blipFill>
        <p:spPr bwMode="auto">
          <a:xfrm>
            <a:off x="1208088" y="1916113"/>
            <a:ext cx="2840037" cy="3132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961063" y="260350"/>
            <a:ext cx="3606800" cy="431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 sz="2000" smtClean="0">
                <a:solidFill>
                  <a:srgbClr val="CC0000"/>
                </a:solidFill>
                <a:latin typeface="Verdana" pitchFamily="34" charset="0"/>
              </a:rPr>
              <a:t>Beneficiarios actuales</a:t>
            </a:r>
            <a:endParaRPr lang="es-AR" sz="2000" smtClean="0">
              <a:solidFill>
                <a:srgbClr val="CC0000"/>
              </a:solidFill>
              <a:latin typeface="Verdana" pitchFamily="34" charset="0"/>
            </a:endParaRPr>
          </a:p>
        </p:txBody>
      </p:sp>
      <p:sp>
        <p:nvSpPr>
          <p:cNvPr id="9219" name="Rectangle 7"/>
          <p:cNvSpPr>
            <a:spLocks noGrp="1" noChangeArrowheads="1"/>
          </p:cNvSpPr>
          <p:nvPr>
            <p:ph sz="half" idx="1"/>
          </p:nvPr>
        </p:nvSpPr>
        <p:spPr bwMode="auto">
          <a:xfrm>
            <a:off x="7040563" y="1125538"/>
            <a:ext cx="2509837" cy="525621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200000"/>
              </a:lnSpc>
            </a:pPr>
            <a:r>
              <a:rPr lang="es-ES" sz="1200" dirty="0" smtClean="0">
                <a:latin typeface="Verdana" pitchFamily="34" charset="0"/>
              </a:rPr>
              <a:t>Asisten regularmente 70 niños</a:t>
            </a:r>
          </a:p>
          <a:p>
            <a:pPr eaLnBrk="1" hangingPunct="1">
              <a:lnSpc>
                <a:spcPct val="200000"/>
              </a:lnSpc>
            </a:pPr>
            <a:r>
              <a:rPr lang="es-AR" sz="1200" dirty="0" smtClean="0">
                <a:latin typeface="Verdana" pitchFamily="34" charset="0"/>
              </a:rPr>
              <a:t>39 son menores de 5 años (beneficiarios directos)</a:t>
            </a:r>
          </a:p>
          <a:p>
            <a:pPr eaLnBrk="1" hangingPunct="1">
              <a:lnSpc>
                <a:spcPct val="200000"/>
              </a:lnSpc>
            </a:pPr>
            <a:r>
              <a:rPr lang="es-AR" sz="1200" dirty="0" smtClean="0">
                <a:latin typeface="Verdana" pitchFamily="34" charset="0"/>
              </a:rPr>
              <a:t>31 son mayores de 5 (hermanitos, beneficiarios indirectos)</a:t>
            </a:r>
          </a:p>
          <a:p>
            <a:pPr eaLnBrk="1" hangingPunct="1">
              <a:lnSpc>
                <a:spcPct val="200000"/>
              </a:lnSpc>
            </a:pPr>
            <a:r>
              <a:rPr lang="es-AR" sz="1200" dirty="0" smtClean="0">
                <a:latin typeface="Verdana" pitchFamily="34" charset="0"/>
              </a:rPr>
              <a:t>25 familias</a:t>
            </a:r>
          </a:p>
          <a:p>
            <a:pPr eaLnBrk="1" hangingPunct="1">
              <a:lnSpc>
                <a:spcPct val="200000"/>
              </a:lnSpc>
            </a:pPr>
            <a:r>
              <a:rPr lang="es-AR" sz="1200" smtClean="0">
                <a:latin typeface="Verdana" pitchFamily="34" charset="0"/>
              </a:rPr>
              <a:t>25 </a:t>
            </a:r>
            <a:r>
              <a:rPr lang="es-AR" sz="1200" dirty="0" smtClean="0">
                <a:latin typeface="Verdana" pitchFamily="34" charset="0"/>
              </a:rPr>
              <a:t>madres </a:t>
            </a:r>
            <a:endParaRPr lang="es-ES" sz="1200" dirty="0" smtClean="0">
              <a:latin typeface="Verdana" pitchFamily="34" charset="0"/>
            </a:endParaRPr>
          </a:p>
        </p:txBody>
      </p:sp>
      <p:pic>
        <p:nvPicPr>
          <p:cNvPr id="9220" name="Picture 13" descr="untitled"/>
          <p:cNvPicPr>
            <a:picLocks noChangeAspect="1" noChangeArrowheads="1"/>
          </p:cNvPicPr>
          <p:nvPr/>
        </p:nvPicPr>
        <p:blipFill>
          <a:blip r:embed="rId3" cstate="print"/>
          <a:srcRect/>
          <a:stretch>
            <a:fillRect/>
          </a:stretch>
        </p:blipFill>
        <p:spPr bwMode="auto">
          <a:xfrm>
            <a:off x="1281113" y="1196975"/>
            <a:ext cx="3114675" cy="2336800"/>
          </a:xfrm>
          <a:prstGeom prst="rect">
            <a:avLst/>
          </a:prstGeom>
          <a:noFill/>
          <a:ln w="9525">
            <a:noFill/>
            <a:miter lim="800000"/>
            <a:headEnd/>
            <a:tailEnd/>
          </a:ln>
        </p:spPr>
      </p:pic>
      <p:pic>
        <p:nvPicPr>
          <p:cNvPr id="9221" name="Picture 14" descr="20100830_70_copia"/>
          <p:cNvPicPr>
            <a:picLocks noChangeAspect="1" noChangeArrowheads="1"/>
          </p:cNvPicPr>
          <p:nvPr/>
        </p:nvPicPr>
        <p:blipFill>
          <a:blip r:embed="rId4" cstate="print"/>
          <a:srcRect t="25626"/>
          <a:stretch>
            <a:fillRect/>
          </a:stretch>
        </p:blipFill>
        <p:spPr bwMode="auto">
          <a:xfrm>
            <a:off x="1281113" y="3644900"/>
            <a:ext cx="5688012" cy="2879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8" descr="Foto0023"/>
          <p:cNvPicPr>
            <a:picLocks noChangeAspect="1" noChangeArrowheads="1"/>
          </p:cNvPicPr>
          <p:nvPr/>
        </p:nvPicPr>
        <p:blipFill>
          <a:blip r:embed="rId3" cstate="print"/>
          <a:srcRect/>
          <a:stretch>
            <a:fillRect/>
          </a:stretch>
        </p:blipFill>
        <p:spPr bwMode="auto">
          <a:xfrm>
            <a:off x="415925" y="908050"/>
            <a:ext cx="3960813" cy="2970213"/>
          </a:xfrm>
          <a:prstGeom prst="rect">
            <a:avLst/>
          </a:prstGeom>
          <a:noFill/>
          <a:ln w="9525">
            <a:noFill/>
            <a:miter lim="800000"/>
            <a:headEnd/>
            <a:tailEnd/>
          </a:ln>
        </p:spPr>
      </p:pic>
      <p:sp>
        <p:nvSpPr>
          <p:cNvPr id="10243" name="Rectangle 2"/>
          <p:cNvSpPr>
            <a:spLocks noGrp="1" noChangeArrowheads="1"/>
          </p:cNvSpPr>
          <p:nvPr>
            <p:ph type="title"/>
          </p:nvPr>
        </p:nvSpPr>
        <p:spPr bwMode="auto">
          <a:xfrm>
            <a:off x="4592638" y="260350"/>
            <a:ext cx="4953000" cy="5302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 sz="1600" smtClean="0">
                <a:solidFill>
                  <a:srgbClr val="CC0000"/>
                </a:solidFill>
                <a:latin typeface="Verdana" pitchFamily="34" charset="0"/>
              </a:rPr>
              <a:t>Características de la población beneficiaria</a:t>
            </a:r>
            <a:endParaRPr lang="es-AR" sz="1600" smtClean="0">
              <a:solidFill>
                <a:srgbClr val="CC0000"/>
              </a:solidFill>
            </a:endParaRPr>
          </a:p>
        </p:txBody>
      </p:sp>
      <p:sp>
        <p:nvSpPr>
          <p:cNvPr id="10244" name="Rectangle 16"/>
          <p:cNvSpPr>
            <a:spLocks noChangeArrowheads="1"/>
          </p:cNvSpPr>
          <p:nvPr/>
        </p:nvSpPr>
        <p:spPr bwMode="auto">
          <a:xfrm>
            <a:off x="0" y="1844675"/>
            <a:ext cx="9906000" cy="0"/>
          </a:xfrm>
          <a:prstGeom prst="rect">
            <a:avLst/>
          </a:prstGeom>
          <a:noFill/>
          <a:ln w="9525">
            <a:noFill/>
            <a:miter lim="800000"/>
            <a:headEnd/>
            <a:tailEnd/>
          </a:ln>
        </p:spPr>
        <p:txBody>
          <a:bodyPr wrap="none" anchor="ctr">
            <a:spAutoFit/>
          </a:bodyPr>
          <a:lstStyle/>
          <a:p>
            <a:endParaRPr lang="es-AR"/>
          </a:p>
        </p:txBody>
      </p:sp>
      <p:sp>
        <p:nvSpPr>
          <p:cNvPr id="10245" name="Rectangle 17"/>
          <p:cNvSpPr>
            <a:spLocks noChangeArrowheads="1"/>
          </p:cNvSpPr>
          <p:nvPr/>
        </p:nvSpPr>
        <p:spPr bwMode="auto">
          <a:xfrm>
            <a:off x="0" y="5033963"/>
            <a:ext cx="9906000" cy="0"/>
          </a:xfrm>
          <a:prstGeom prst="rect">
            <a:avLst/>
          </a:prstGeom>
          <a:noFill/>
          <a:ln w="9525">
            <a:noFill/>
            <a:miter lim="800000"/>
            <a:headEnd/>
            <a:tailEnd/>
          </a:ln>
        </p:spPr>
        <p:txBody>
          <a:bodyPr wrap="none" anchor="ctr">
            <a:spAutoFit/>
          </a:bodyPr>
          <a:lstStyle/>
          <a:p>
            <a:endParaRPr lang="es-AR"/>
          </a:p>
        </p:txBody>
      </p:sp>
      <p:sp>
        <p:nvSpPr>
          <p:cNvPr id="10246" name="Rectangle 20"/>
          <p:cNvSpPr>
            <a:spLocks noChangeArrowheads="1"/>
          </p:cNvSpPr>
          <p:nvPr/>
        </p:nvSpPr>
        <p:spPr bwMode="auto">
          <a:xfrm>
            <a:off x="0" y="1844675"/>
            <a:ext cx="9906000" cy="0"/>
          </a:xfrm>
          <a:prstGeom prst="rect">
            <a:avLst/>
          </a:prstGeom>
          <a:noFill/>
          <a:ln w="9525">
            <a:noFill/>
            <a:miter lim="800000"/>
            <a:headEnd/>
            <a:tailEnd/>
          </a:ln>
        </p:spPr>
        <p:txBody>
          <a:bodyPr wrap="none" anchor="ctr">
            <a:spAutoFit/>
          </a:bodyPr>
          <a:lstStyle/>
          <a:p>
            <a:endParaRPr lang="es-AR"/>
          </a:p>
        </p:txBody>
      </p:sp>
      <p:sp>
        <p:nvSpPr>
          <p:cNvPr id="10247" name="Rectangle 21"/>
          <p:cNvSpPr>
            <a:spLocks noChangeArrowheads="1"/>
          </p:cNvSpPr>
          <p:nvPr/>
        </p:nvSpPr>
        <p:spPr bwMode="auto">
          <a:xfrm>
            <a:off x="0" y="5013325"/>
            <a:ext cx="9906000" cy="0"/>
          </a:xfrm>
          <a:prstGeom prst="rect">
            <a:avLst/>
          </a:prstGeom>
          <a:noFill/>
          <a:ln w="9525">
            <a:noFill/>
            <a:miter lim="800000"/>
            <a:headEnd/>
            <a:tailEnd/>
          </a:ln>
        </p:spPr>
        <p:txBody>
          <a:bodyPr wrap="none" anchor="ctr">
            <a:spAutoFit/>
          </a:bodyPr>
          <a:lstStyle/>
          <a:p>
            <a:endParaRPr lang="es-AR"/>
          </a:p>
        </p:txBody>
      </p:sp>
      <p:sp>
        <p:nvSpPr>
          <p:cNvPr id="10248" name="Rectangle 24"/>
          <p:cNvSpPr>
            <a:spLocks noChangeArrowheads="1"/>
          </p:cNvSpPr>
          <p:nvPr/>
        </p:nvSpPr>
        <p:spPr bwMode="auto">
          <a:xfrm>
            <a:off x="0" y="1828800"/>
            <a:ext cx="9906000" cy="0"/>
          </a:xfrm>
          <a:prstGeom prst="rect">
            <a:avLst/>
          </a:prstGeom>
          <a:noFill/>
          <a:ln w="9525">
            <a:noFill/>
            <a:miter lim="800000"/>
            <a:headEnd/>
            <a:tailEnd/>
          </a:ln>
        </p:spPr>
        <p:txBody>
          <a:bodyPr wrap="none" anchor="ctr">
            <a:spAutoFit/>
          </a:bodyPr>
          <a:lstStyle/>
          <a:p>
            <a:endParaRPr lang="es-AR"/>
          </a:p>
        </p:txBody>
      </p:sp>
      <p:sp>
        <p:nvSpPr>
          <p:cNvPr id="10249" name="Rectangle 25"/>
          <p:cNvSpPr>
            <a:spLocks noChangeArrowheads="1"/>
          </p:cNvSpPr>
          <p:nvPr/>
        </p:nvSpPr>
        <p:spPr bwMode="auto">
          <a:xfrm>
            <a:off x="0" y="3789363"/>
            <a:ext cx="9906000" cy="0"/>
          </a:xfrm>
          <a:prstGeom prst="rect">
            <a:avLst/>
          </a:prstGeom>
          <a:noFill/>
          <a:ln w="9525">
            <a:noFill/>
            <a:miter lim="800000"/>
            <a:headEnd/>
            <a:tailEnd/>
          </a:ln>
        </p:spPr>
        <p:txBody>
          <a:bodyPr wrap="none" anchor="ctr">
            <a:spAutoFit/>
          </a:bodyPr>
          <a:lstStyle/>
          <a:p>
            <a:endParaRPr lang="es-AR"/>
          </a:p>
        </p:txBody>
      </p:sp>
      <p:sp>
        <p:nvSpPr>
          <p:cNvPr id="10250" name="Rectangle 27"/>
          <p:cNvSpPr>
            <a:spLocks noChangeArrowheads="1"/>
          </p:cNvSpPr>
          <p:nvPr/>
        </p:nvSpPr>
        <p:spPr bwMode="auto">
          <a:xfrm>
            <a:off x="4592638" y="758825"/>
            <a:ext cx="5040312" cy="5532438"/>
          </a:xfrm>
          <a:prstGeom prst="rect">
            <a:avLst/>
          </a:prstGeom>
          <a:noFill/>
          <a:ln w="9525">
            <a:noFill/>
            <a:miter lim="800000"/>
            <a:headEnd/>
            <a:tailEnd/>
          </a:ln>
        </p:spPr>
        <p:txBody>
          <a:bodyPr anchor="ctr">
            <a:spAutoFit/>
          </a:bodyPr>
          <a:lstStyle/>
          <a:p>
            <a:pPr>
              <a:lnSpc>
                <a:spcPct val="120000"/>
              </a:lnSpc>
            </a:pPr>
            <a:r>
              <a:rPr lang="es-ES_tradnl"/>
              <a:t>La población que asiste a CONIN proviene en su totalidad del barrio Punta Taitalo que cuenta con una cantidad aproximada de 150 familias</a:t>
            </a:r>
            <a:r>
              <a:rPr lang="es-ES"/>
              <a:t>.</a:t>
            </a:r>
          </a:p>
          <a:p>
            <a:pPr>
              <a:lnSpc>
                <a:spcPct val="120000"/>
              </a:lnSpc>
            </a:pPr>
            <a:endParaRPr lang="es-AR"/>
          </a:p>
          <a:p>
            <a:pPr>
              <a:lnSpc>
                <a:spcPct val="120000"/>
              </a:lnSpc>
              <a:buFontTx/>
              <a:buChar char="•"/>
            </a:pPr>
            <a:r>
              <a:rPr lang="es-ES_tradnl"/>
              <a:t> El 73% del barrio cuenta con unos tipos de </a:t>
            </a:r>
            <a:r>
              <a:rPr lang="es-ES_tradnl" b="1"/>
              <a:t>vivienda precaria</a:t>
            </a:r>
            <a:r>
              <a:rPr lang="es-ES_tradnl"/>
              <a:t>. Un 21% vive en casillas de madera, techo de chapa de cartón, pisos sin cemento, y en menor número en rancho (6%) construido con materiales de desecho (tablas, cartón, plásticos, etc.)</a:t>
            </a:r>
          </a:p>
          <a:p>
            <a:pPr>
              <a:lnSpc>
                <a:spcPct val="120000"/>
              </a:lnSpc>
              <a:buFontTx/>
              <a:buChar char="•"/>
            </a:pPr>
            <a:endParaRPr lang="es-ES_tradnl"/>
          </a:p>
          <a:p>
            <a:pPr>
              <a:lnSpc>
                <a:spcPct val="120000"/>
              </a:lnSpc>
              <a:buFontTx/>
              <a:buChar char="•"/>
            </a:pPr>
            <a:r>
              <a:rPr lang="es-ES_tradnl"/>
              <a:t>Se observa un </a:t>
            </a:r>
            <a:r>
              <a:rPr lang="es-ES_tradnl" b="1"/>
              <a:t>alto grado de hacinamiento</a:t>
            </a:r>
            <a:r>
              <a:rPr lang="es-ES_tradnl"/>
              <a:t> por vivienda y por cuarto como así también  las condiciones sanitarias no son las adecuadas debido a que solo el 49% posee baño precario instalado, </a:t>
            </a:r>
            <a:r>
              <a:rPr lang="es-ES_tradnl" b="1"/>
              <a:t>el 40% posee letrina</a:t>
            </a:r>
            <a:r>
              <a:rPr lang="es-ES_tradnl"/>
              <a:t> y el </a:t>
            </a:r>
            <a:r>
              <a:rPr lang="es-ES_tradnl" b="1"/>
              <a:t>11% no posee sanitarios</a:t>
            </a:r>
            <a:r>
              <a:rPr lang="es-ES_tradnl"/>
              <a:t>.</a:t>
            </a:r>
          </a:p>
          <a:p>
            <a:pPr>
              <a:lnSpc>
                <a:spcPct val="120000"/>
              </a:lnSpc>
              <a:buFontTx/>
              <a:buChar char="•"/>
            </a:pPr>
            <a:endParaRPr lang="es-ES_tradnl"/>
          </a:p>
          <a:p>
            <a:pPr>
              <a:lnSpc>
                <a:spcPct val="120000"/>
              </a:lnSpc>
              <a:buFontTx/>
              <a:buChar char="•"/>
            </a:pPr>
            <a:r>
              <a:rPr lang="es-ES_tradnl"/>
              <a:t>La infraestructura del barrio no está consolidada, ya que solo cuenta con luz eléctrica (muy mal estado) y agua potable, faltándole en su totalidad red cloacal y pavimentación debido a que el trazado de las calles es casi en su mayoría inexistente. Esto dificulta el acceso al trabajo y a la escuela los días de lluvia. Tampoco poseee alumbrado público.</a:t>
            </a:r>
          </a:p>
          <a:p>
            <a:pPr>
              <a:lnSpc>
                <a:spcPct val="120000"/>
              </a:lnSpc>
              <a:buFontTx/>
              <a:buChar char="•"/>
            </a:pPr>
            <a:endParaRPr lang="es-ES_tradnl"/>
          </a:p>
          <a:p>
            <a:pPr>
              <a:lnSpc>
                <a:spcPct val="120000"/>
              </a:lnSpc>
              <a:buFontTx/>
              <a:buChar char="•"/>
            </a:pPr>
            <a:r>
              <a:rPr lang="es-ES_tradnl"/>
              <a:t>El barrio tiene en su totalidad es de crecimiento espontaneo, las actividades son en su mayoría primarias como ser agricultura intensiva, pesca, ladrillerías y algunos kioscos minoristas.</a:t>
            </a:r>
          </a:p>
          <a:p>
            <a:pPr>
              <a:lnSpc>
                <a:spcPct val="120000"/>
              </a:lnSpc>
              <a:buFontTx/>
              <a:buChar char="•"/>
            </a:pPr>
            <a:endParaRPr lang="es-ES_tradnl"/>
          </a:p>
          <a:p>
            <a:pPr>
              <a:buFontTx/>
              <a:buChar char="•"/>
            </a:pPr>
            <a:endParaRPr lang="es-ES_tradnl"/>
          </a:p>
        </p:txBody>
      </p:sp>
      <p:pic>
        <p:nvPicPr>
          <p:cNvPr id="10251" name="Picture 29" descr="Foto0022"/>
          <p:cNvPicPr>
            <a:picLocks noChangeAspect="1" noChangeArrowheads="1"/>
          </p:cNvPicPr>
          <p:nvPr/>
        </p:nvPicPr>
        <p:blipFill>
          <a:blip r:embed="rId4" cstate="print"/>
          <a:srcRect b="23303"/>
          <a:stretch>
            <a:fillRect/>
          </a:stretch>
        </p:blipFill>
        <p:spPr bwMode="auto">
          <a:xfrm>
            <a:off x="415925" y="3887788"/>
            <a:ext cx="3959225" cy="22780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737100" y="260350"/>
            <a:ext cx="4953000" cy="5302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 sz="1600" smtClean="0">
                <a:solidFill>
                  <a:srgbClr val="CC0000"/>
                </a:solidFill>
                <a:latin typeface="Verdana" pitchFamily="34" charset="0"/>
              </a:rPr>
              <a:t>Características</a:t>
            </a:r>
            <a:r>
              <a:rPr lang="es-ES" sz="1600" b="1" smtClean="0">
                <a:solidFill>
                  <a:srgbClr val="CC0000"/>
                </a:solidFill>
                <a:latin typeface="Verdana" pitchFamily="34" charset="0"/>
              </a:rPr>
              <a:t> </a:t>
            </a:r>
            <a:r>
              <a:rPr lang="es-ES" sz="1600" smtClean="0">
                <a:solidFill>
                  <a:srgbClr val="CC0000"/>
                </a:solidFill>
                <a:latin typeface="Verdana" pitchFamily="34" charset="0"/>
              </a:rPr>
              <a:t>de la población beneficiaria</a:t>
            </a:r>
            <a:endParaRPr lang="es-AR" sz="1600" smtClean="0">
              <a:solidFill>
                <a:srgbClr val="CC0000"/>
              </a:solidFill>
            </a:endParaRPr>
          </a:p>
        </p:txBody>
      </p:sp>
      <p:sp>
        <p:nvSpPr>
          <p:cNvPr id="11267" name="Rectangle 3"/>
          <p:cNvSpPr>
            <a:spLocks noChangeArrowheads="1"/>
          </p:cNvSpPr>
          <p:nvPr/>
        </p:nvSpPr>
        <p:spPr bwMode="auto">
          <a:xfrm>
            <a:off x="0" y="1844675"/>
            <a:ext cx="9906000" cy="0"/>
          </a:xfrm>
          <a:prstGeom prst="rect">
            <a:avLst/>
          </a:prstGeom>
          <a:noFill/>
          <a:ln w="9525">
            <a:noFill/>
            <a:miter lim="800000"/>
            <a:headEnd/>
            <a:tailEnd/>
          </a:ln>
        </p:spPr>
        <p:txBody>
          <a:bodyPr wrap="none" anchor="ctr">
            <a:spAutoFit/>
          </a:bodyPr>
          <a:lstStyle/>
          <a:p>
            <a:endParaRPr lang="es-AR"/>
          </a:p>
        </p:txBody>
      </p:sp>
      <p:sp>
        <p:nvSpPr>
          <p:cNvPr id="11268" name="Rectangle 4"/>
          <p:cNvSpPr>
            <a:spLocks noChangeArrowheads="1"/>
          </p:cNvSpPr>
          <p:nvPr/>
        </p:nvSpPr>
        <p:spPr bwMode="auto">
          <a:xfrm>
            <a:off x="0" y="5033963"/>
            <a:ext cx="9906000" cy="0"/>
          </a:xfrm>
          <a:prstGeom prst="rect">
            <a:avLst/>
          </a:prstGeom>
          <a:noFill/>
          <a:ln w="9525">
            <a:noFill/>
            <a:miter lim="800000"/>
            <a:headEnd/>
            <a:tailEnd/>
          </a:ln>
        </p:spPr>
        <p:txBody>
          <a:bodyPr wrap="none" anchor="ctr">
            <a:spAutoFit/>
          </a:bodyPr>
          <a:lstStyle/>
          <a:p>
            <a:endParaRPr lang="es-AR"/>
          </a:p>
        </p:txBody>
      </p:sp>
      <p:sp>
        <p:nvSpPr>
          <p:cNvPr id="11269" name="Rectangle 5"/>
          <p:cNvSpPr>
            <a:spLocks noChangeArrowheads="1"/>
          </p:cNvSpPr>
          <p:nvPr/>
        </p:nvSpPr>
        <p:spPr bwMode="auto">
          <a:xfrm>
            <a:off x="0" y="1844675"/>
            <a:ext cx="9906000" cy="0"/>
          </a:xfrm>
          <a:prstGeom prst="rect">
            <a:avLst/>
          </a:prstGeom>
          <a:noFill/>
          <a:ln w="9525">
            <a:noFill/>
            <a:miter lim="800000"/>
            <a:headEnd/>
            <a:tailEnd/>
          </a:ln>
        </p:spPr>
        <p:txBody>
          <a:bodyPr wrap="none" anchor="ctr">
            <a:spAutoFit/>
          </a:bodyPr>
          <a:lstStyle/>
          <a:p>
            <a:endParaRPr lang="es-AR"/>
          </a:p>
        </p:txBody>
      </p:sp>
      <p:sp>
        <p:nvSpPr>
          <p:cNvPr id="11270" name="Rectangle 6"/>
          <p:cNvSpPr>
            <a:spLocks noChangeArrowheads="1"/>
          </p:cNvSpPr>
          <p:nvPr/>
        </p:nvSpPr>
        <p:spPr bwMode="auto">
          <a:xfrm>
            <a:off x="0" y="5013325"/>
            <a:ext cx="9906000" cy="0"/>
          </a:xfrm>
          <a:prstGeom prst="rect">
            <a:avLst/>
          </a:prstGeom>
          <a:noFill/>
          <a:ln w="9525">
            <a:noFill/>
            <a:miter lim="800000"/>
            <a:headEnd/>
            <a:tailEnd/>
          </a:ln>
        </p:spPr>
        <p:txBody>
          <a:bodyPr wrap="none" anchor="ctr">
            <a:spAutoFit/>
          </a:bodyPr>
          <a:lstStyle/>
          <a:p>
            <a:endParaRPr lang="es-AR"/>
          </a:p>
        </p:txBody>
      </p:sp>
      <p:sp>
        <p:nvSpPr>
          <p:cNvPr id="11271" name="Rectangle 7"/>
          <p:cNvSpPr>
            <a:spLocks noChangeArrowheads="1"/>
          </p:cNvSpPr>
          <p:nvPr/>
        </p:nvSpPr>
        <p:spPr bwMode="auto">
          <a:xfrm>
            <a:off x="0" y="1828800"/>
            <a:ext cx="9906000" cy="0"/>
          </a:xfrm>
          <a:prstGeom prst="rect">
            <a:avLst/>
          </a:prstGeom>
          <a:noFill/>
          <a:ln w="9525">
            <a:noFill/>
            <a:miter lim="800000"/>
            <a:headEnd/>
            <a:tailEnd/>
          </a:ln>
        </p:spPr>
        <p:txBody>
          <a:bodyPr wrap="none" anchor="ctr">
            <a:spAutoFit/>
          </a:bodyPr>
          <a:lstStyle/>
          <a:p>
            <a:endParaRPr lang="es-AR"/>
          </a:p>
        </p:txBody>
      </p:sp>
      <p:sp>
        <p:nvSpPr>
          <p:cNvPr id="11272" name="Rectangle 8"/>
          <p:cNvSpPr>
            <a:spLocks noChangeArrowheads="1"/>
          </p:cNvSpPr>
          <p:nvPr/>
        </p:nvSpPr>
        <p:spPr bwMode="auto">
          <a:xfrm>
            <a:off x="0" y="3789363"/>
            <a:ext cx="9906000" cy="0"/>
          </a:xfrm>
          <a:prstGeom prst="rect">
            <a:avLst/>
          </a:prstGeom>
          <a:noFill/>
          <a:ln w="9525">
            <a:noFill/>
            <a:miter lim="800000"/>
            <a:headEnd/>
            <a:tailEnd/>
          </a:ln>
        </p:spPr>
        <p:txBody>
          <a:bodyPr wrap="none" anchor="ctr">
            <a:spAutoFit/>
          </a:bodyPr>
          <a:lstStyle/>
          <a:p>
            <a:endParaRPr lang="es-AR"/>
          </a:p>
        </p:txBody>
      </p:sp>
      <p:sp>
        <p:nvSpPr>
          <p:cNvPr id="11273" name="Rectangle 9"/>
          <p:cNvSpPr>
            <a:spLocks noChangeArrowheads="1"/>
          </p:cNvSpPr>
          <p:nvPr/>
        </p:nvSpPr>
        <p:spPr bwMode="auto">
          <a:xfrm>
            <a:off x="4448175" y="955675"/>
            <a:ext cx="5113338" cy="5513388"/>
          </a:xfrm>
          <a:prstGeom prst="rect">
            <a:avLst/>
          </a:prstGeom>
          <a:noFill/>
          <a:ln w="9525">
            <a:noFill/>
            <a:miter lim="800000"/>
            <a:headEnd/>
            <a:tailEnd/>
          </a:ln>
        </p:spPr>
        <p:txBody>
          <a:bodyPr anchor="ctr">
            <a:spAutoFit/>
          </a:bodyPr>
          <a:lstStyle/>
          <a:p>
            <a:pPr>
              <a:buFontTx/>
              <a:buChar char="•"/>
            </a:pPr>
            <a:endParaRPr lang="es-ES_tradnl"/>
          </a:p>
          <a:p>
            <a:pPr>
              <a:lnSpc>
                <a:spcPct val="130000"/>
              </a:lnSpc>
              <a:buFontTx/>
              <a:buChar char="•"/>
            </a:pPr>
            <a:r>
              <a:rPr lang="es-ES_tradnl"/>
              <a:t>El 80% de las madres son desocupadas. Estos factores influyen en la poca información que se tiene acerca de la forma de educar a los niños, como así también en los hábitos y prácticas de la vida cotidiana como familia que inciden en la problemática que aborda la Fundación.</a:t>
            </a:r>
          </a:p>
          <a:p>
            <a:pPr>
              <a:lnSpc>
                <a:spcPct val="130000"/>
              </a:lnSpc>
              <a:buFontTx/>
              <a:buChar char="•"/>
            </a:pPr>
            <a:endParaRPr lang="es-ES_tradnl"/>
          </a:p>
          <a:p>
            <a:pPr>
              <a:lnSpc>
                <a:spcPct val="130000"/>
              </a:lnSpc>
              <a:buFontTx/>
              <a:buChar char="•"/>
            </a:pPr>
            <a:r>
              <a:rPr lang="es-ES_tradnl"/>
              <a:t>Se observa que el nivel de instrucción de los padres es muy precario ya que sólo cuentan con primaria en su mayoría incompleta, esto lo relacionamos con que la mayoría de los jefes de hogar no tienen un trabajo estable sino que realizan trabajos esporádicos y de muy baja remuneración. </a:t>
            </a:r>
          </a:p>
          <a:p>
            <a:pPr>
              <a:lnSpc>
                <a:spcPct val="130000"/>
              </a:lnSpc>
              <a:buFontTx/>
              <a:buChar char="•"/>
            </a:pPr>
            <a:endParaRPr lang="es-ES_tradnl"/>
          </a:p>
          <a:p>
            <a:pPr>
              <a:lnSpc>
                <a:spcPct val="130000"/>
              </a:lnSpc>
              <a:buFontTx/>
              <a:buChar char="•"/>
            </a:pPr>
            <a:r>
              <a:rPr lang="es-ES_tradnl"/>
              <a:t>Estas familias se caracterizan en su mayoría por recibir algún tipo de ayuda social. El paisaje barrial cuenta con un equipamiento educacional y sanitario compuesto por la escuela primaria N°323 “Islas Malvinas” y escuela secundaria “Pte. Dr. Arturo Frondizi y con el CAPS N° 10 “Dr. Tiburcio Fonseca” del barrio Molina Punta. También encontramos dos comedores comunitarios.</a:t>
            </a:r>
          </a:p>
          <a:p>
            <a:pPr>
              <a:lnSpc>
                <a:spcPct val="130000"/>
              </a:lnSpc>
              <a:buFontTx/>
              <a:buChar char="•"/>
            </a:pPr>
            <a:endParaRPr lang="es-ES_tradnl"/>
          </a:p>
          <a:p>
            <a:pPr>
              <a:lnSpc>
                <a:spcPct val="130000"/>
              </a:lnSpc>
              <a:buFontTx/>
              <a:buChar char="•"/>
            </a:pPr>
            <a:r>
              <a:rPr lang="es-ES_tradnl" b="1"/>
              <a:t>Relacionando el universo que utiliza la fundación que son los niños de 0 a 5 años  la ubicación de la institución es óptima ya que el 37% de los menores que habita en el barrio tiene dicha edad</a:t>
            </a:r>
            <a:r>
              <a:rPr lang="es-ES_tradnl"/>
              <a:t>.</a:t>
            </a:r>
          </a:p>
          <a:p>
            <a:pPr>
              <a:lnSpc>
                <a:spcPct val="130000"/>
              </a:lnSpc>
            </a:pPr>
            <a:endParaRPr lang="es-ES"/>
          </a:p>
        </p:txBody>
      </p:sp>
      <p:pic>
        <p:nvPicPr>
          <p:cNvPr id="11274" name="Picture 10" descr="Foto0021"/>
          <p:cNvPicPr>
            <a:picLocks noChangeAspect="1" noChangeArrowheads="1"/>
          </p:cNvPicPr>
          <p:nvPr/>
        </p:nvPicPr>
        <p:blipFill>
          <a:blip r:embed="rId3" cstate="print"/>
          <a:srcRect/>
          <a:stretch>
            <a:fillRect/>
          </a:stretch>
        </p:blipFill>
        <p:spPr bwMode="auto">
          <a:xfrm>
            <a:off x="415925" y="1196975"/>
            <a:ext cx="3816350" cy="2862263"/>
          </a:xfrm>
          <a:prstGeom prst="rect">
            <a:avLst/>
          </a:prstGeom>
          <a:noFill/>
          <a:ln w="9525">
            <a:noFill/>
            <a:miter lim="800000"/>
            <a:headEnd/>
            <a:tailEnd/>
          </a:ln>
        </p:spPr>
      </p:pic>
      <p:pic>
        <p:nvPicPr>
          <p:cNvPr id="11275" name="Picture 11" descr="Foto0025"/>
          <p:cNvPicPr>
            <a:picLocks noChangeAspect="1" noChangeArrowheads="1"/>
          </p:cNvPicPr>
          <p:nvPr/>
        </p:nvPicPr>
        <p:blipFill>
          <a:blip r:embed="rId4" cstate="print"/>
          <a:srcRect/>
          <a:stretch>
            <a:fillRect/>
          </a:stretch>
        </p:blipFill>
        <p:spPr bwMode="auto">
          <a:xfrm>
            <a:off x="415925" y="3644900"/>
            <a:ext cx="3816350" cy="28622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4737100" y="260350"/>
            <a:ext cx="4953000" cy="5302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s-ES" sz="1600" smtClean="0">
                <a:solidFill>
                  <a:srgbClr val="CC0000"/>
                </a:solidFill>
                <a:latin typeface="Verdana" pitchFamily="34" charset="0"/>
              </a:rPr>
              <a:t>Características de la población beneficiaria</a:t>
            </a:r>
            <a:endParaRPr lang="es-AR" sz="1600" smtClean="0">
              <a:solidFill>
                <a:srgbClr val="CC0000"/>
              </a:solidFill>
            </a:endParaRPr>
          </a:p>
        </p:txBody>
      </p:sp>
      <p:sp>
        <p:nvSpPr>
          <p:cNvPr id="1030" name="Rectangle 3"/>
          <p:cNvSpPr>
            <a:spLocks noChangeArrowheads="1"/>
          </p:cNvSpPr>
          <p:nvPr/>
        </p:nvSpPr>
        <p:spPr bwMode="auto">
          <a:xfrm>
            <a:off x="0" y="1844675"/>
            <a:ext cx="9906000" cy="0"/>
          </a:xfrm>
          <a:prstGeom prst="rect">
            <a:avLst/>
          </a:prstGeom>
          <a:noFill/>
          <a:ln w="9525">
            <a:noFill/>
            <a:miter lim="800000"/>
            <a:headEnd/>
            <a:tailEnd/>
          </a:ln>
        </p:spPr>
        <p:txBody>
          <a:bodyPr wrap="none" anchor="ctr">
            <a:spAutoFit/>
          </a:bodyPr>
          <a:lstStyle/>
          <a:p>
            <a:endParaRPr lang="es-AR"/>
          </a:p>
        </p:txBody>
      </p:sp>
      <p:graphicFrame>
        <p:nvGraphicFramePr>
          <p:cNvPr id="1026" name="Gráfico 3"/>
          <p:cNvGraphicFramePr>
            <a:graphicFrameLocks/>
          </p:cNvGraphicFramePr>
          <p:nvPr/>
        </p:nvGraphicFramePr>
        <p:xfrm>
          <a:off x="5384800" y="1196975"/>
          <a:ext cx="3600450" cy="2520950"/>
        </p:xfrm>
        <a:graphic>
          <a:graphicData uri="http://schemas.openxmlformats.org/presentationml/2006/ole">
            <p:oleObj spid="_x0000_s1026" name="Gráfico" r:id="rId4" imgW="5486461" imgH="3200461" progId="Excel.Sheet.8">
              <p:embed/>
            </p:oleObj>
          </a:graphicData>
        </a:graphic>
      </p:graphicFrame>
      <p:sp>
        <p:nvSpPr>
          <p:cNvPr id="1031" name="Rectangle 5"/>
          <p:cNvSpPr>
            <a:spLocks noChangeArrowheads="1"/>
          </p:cNvSpPr>
          <p:nvPr/>
        </p:nvSpPr>
        <p:spPr bwMode="auto">
          <a:xfrm>
            <a:off x="0" y="5033963"/>
            <a:ext cx="9906000" cy="0"/>
          </a:xfrm>
          <a:prstGeom prst="rect">
            <a:avLst/>
          </a:prstGeom>
          <a:noFill/>
          <a:ln w="9525">
            <a:noFill/>
            <a:miter lim="800000"/>
            <a:headEnd/>
            <a:tailEnd/>
          </a:ln>
        </p:spPr>
        <p:txBody>
          <a:bodyPr wrap="none" anchor="ctr">
            <a:spAutoFit/>
          </a:bodyPr>
          <a:lstStyle/>
          <a:p>
            <a:endParaRPr lang="es-AR"/>
          </a:p>
        </p:txBody>
      </p:sp>
      <p:sp>
        <p:nvSpPr>
          <p:cNvPr id="1032" name="Rectangle 6"/>
          <p:cNvSpPr>
            <a:spLocks noChangeArrowheads="1"/>
          </p:cNvSpPr>
          <p:nvPr/>
        </p:nvSpPr>
        <p:spPr bwMode="auto">
          <a:xfrm>
            <a:off x="0" y="1844675"/>
            <a:ext cx="9906000" cy="0"/>
          </a:xfrm>
          <a:prstGeom prst="rect">
            <a:avLst/>
          </a:prstGeom>
          <a:noFill/>
          <a:ln w="9525">
            <a:noFill/>
            <a:miter lim="800000"/>
            <a:headEnd/>
            <a:tailEnd/>
          </a:ln>
        </p:spPr>
        <p:txBody>
          <a:bodyPr wrap="none" anchor="ctr">
            <a:spAutoFit/>
          </a:bodyPr>
          <a:lstStyle/>
          <a:p>
            <a:endParaRPr lang="es-AR"/>
          </a:p>
        </p:txBody>
      </p:sp>
      <p:graphicFrame>
        <p:nvGraphicFramePr>
          <p:cNvPr id="1027" name="Gráfico 13"/>
          <p:cNvGraphicFramePr>
            <a:graphicFrameLocks/>
          </p:cNvGraphicFramePr>
          <p:nvPr/>
        </p:nvGraphicFramePr>
        <p:xfrm>
          <a:off x="5384800" y="4005263"/>
          <a:ext cx="3529013" cy="2419350"/>
        </p:xfrm>
        <a:graphic>
          <a:graphicData uri="http://schemas.openxmlformats.org/presentationml/2006/ole">
            <p:oleObj spid="_x0000_s1027" name="Gráfico" r:id="rId5" imgW="5486461" imgH="3200461" progId="Excel.Sheet.8">
              <p:embed/>
            </p:oleObj>
          </a:graphicData>
        </a:graphic>
      </p:graphicFrame>
      <p:sp>
        <p:nvSpPr>
          <p:cNvPr id="1033" name="Rectangle 8"/>
          <p:cNvSpPr>
            <a:spLocks noChangeArrowheads="1"/>
          </p:cNvSpPr>
          <p:nvPr/>
        </p:nvSpPr>
        <p:spPr bwMode="auto">
          <a:xfrm>
            <a:off x="0" y="5013325"/>
            <a:ext cx="9906000" cy="0"/>
          </a:xfrm>
          <a:prstGeom prst="rect">
            <a:avLst/>
          </a:prstGeom>
          <a:noFill/>
          <a:ln w="9525">
            <a:noFill/>
            <a:miter lim="800000"/>
            <a:headEnd/>
            <a:tailEnd/>
          </a:ln>
        </p:spPr>
        <p:txBody>
          <a:bodyPr wrap="none" anchor="ctr">
            <a:spAutoFit/>
          </a:bodyPr>
          <a:lstStyle/>
          <a:p>
            <a:endParaRPr lang="es-AR"/>
          </a:p>
        </p:txBody>
      </p:sp>
      <p:pic>
        <p:nvPicPr>
          <p:cNvPr id="1034" name="Gráfico 15"/>
          <p:cNvPicPr>
            <a:picLocks noChangeArrowheads="1"/>
          </p:cNvPicPr>
          <p:nvPr/>
        </p:nvPicPr>
        <p:blipFill>
          <a:blip r:embed="rId6" cstate="print"/>
          <a:srcRect/>
          <a:stretch>
            <a:fillRect/>
          </a:stretch>
        </p:blipFill>
        <p:spPr bwMode="auto">
          <a:xfrm>
            <a:off x="1065213" y="4005263"/>
            <a:ext cx="3816350" cy="2376487"/>
          </a:xfrm>
          <a:prstGeom prst="rect">
            <a:avLst/>
          </a:prstGeom>
          <a:noFill/>
          <a:ln w="9525">
            <a:noFill/>
            <a:miter lim="800000"/>
            <a:headEnd/>
            <a:tailEnd/>
          </a:ln>
        </p:spPr>
      </p:pic>
      <p:sp>
        <p:nvSpPr>
          <p:cNvPr id="1035" name="Rectangle 10"/>
          <p:cNvSpPr>
            <a:spLocks noChangeArrowheads="1"/>
          </p:cNvSpPr>
          <p:nvPr/>
        </p:nvSpPr>
        <p:spPr bwMode="auto">
          <a:xfrm>
            <a:off x="0" y="1828800"/>
            <a:ext cx="9906000" cy="0"/>
          </a:xfrm>
          <a:prstGeom prst="rect">
            <a:avLst/>
          </a:prstGeom>
          <a:noFill/>
          <a:ln w="9525">
            <a:noFill/>
            <a:miter lim="800000"/>
            <a:headEnd/>
            <a:tailEnd/>
          </a:ln>
        </p:spPr>
        <p:txBody>
          <a:bodyPr wrap="none" anchor="ctr">
            <a:spAutoFit/>
          </a:bodyPr>
          <a:lstStyle/>
          <a:p>
            <a:endParaRPr lang="es-AR"/>
          </a:p>
        </p:txBody>
      </p:sp>
      <p:graphicFrame>
        <p:nvGraphicFramePr>
          <p:cNvPr id="1028" name="Object 11"/>
          <p:cNvGraphicFramePr>
            <a:graphicFrameLocks/>
          </p:cNvGraphicFramePr>
          <p:nvPr/>
        </p:nvGraphicFramePr>
        <p:xfrm>
          <a:off x="992188" y="1268413"/>
          <a:ext cx="4017962" cy="2479675"/>
        </p:xfrm>
        <a:graphic>
          <a:graphicData uri="http://schemas.openxmlformats.org/presentationml/2006/ole">
            <p:oleObj spid="_x0000_s1028" name="Gráfico" r:id="rId7" imgW="5486461" imgH="3200461" progId="Excel.Sheet.8">
              <p:embed/>
            </p:oleObj>
          </a:graphicData>
        </a:graphic>
      </p:graphicFrame>
      <p:sp>
        <p:nvSpPr>
          <p:cNvPr id="1036" name="Rectangle 12"/>
          <p:cNvSpPr>
            <a:spLocks noChangeArrowheads="1"/>
          </p:cNvSpPr>
          <p:nvPr/>
        </p:nvSpPr>
        <p:spPr bwMode="auto">
          <a:xfrm>
            <a:off x="0" y="3789363"/>
            <a:ext cx="9906000" cy="0"/>
          </a:xfrm>
          <a:prstGeom prst="rect">
            <a:avLst/>
          </a:prstGeom>
          <a:noFill/>
          <a:ln w="9525">
            <a:noFill/>
            <a:miter lim="800000"/>
            <a:headEnd/>
            <a:tailEnd/>
          </a:ln>
        </p:spPr>
        <p:txBody>
          <a:bodyPr wrap="none" anchor="ctr">
            <a:spAutoFit/>
          </a:bodyPr>
          <a:lstStyle/>
          <a:p>
            <a:endParaRPr lang="es-AR"/>
          </a:p>
        </p:txBody>
      </p:sp>
      <p:sp>
        <p:nvSpPr>
          <p:cNvPr id="1037" name="Text Box 13"/>
          <p:cNvSpPr txBox="1">
            <a:spLocks noChangeArrowheads="1"/>
          </p:cNvSpPr>
          <p:nvPr/>
        </p:nvSpPr>
        <p:spPr bwMode="auto">
          <a:xfrm>
            <a:off x="2360613" y="4292600"/>
            <a:ext cx="1223962" cy="214313"/>
          </a:xfrm>
          <a:prstGeom prst="rect">
            <a:avLst/>
          </a:prstGeom>
          <a:noFill/>
          <a:ln w="9525">
            <a:noFill/>
            <a:miter lim="800000"/>
            <a:headEnd/>
            <a:tailEnd/>
          </a:ln>
        </p:spPr>
        <p:txBody>
          <a:bodyPr>
            <a:spAutoFit/>
          </a:bodyPr>
          <a:lstStyle/>
          <a:p>
            <a:pPr algn="ctr"/>
            <a:r>
              <a:rPr lang="es-AR" sz="800" b="1"/>
              <a:t>DE LAS MADRES</a:t>
            </a:r>
            <a:endParaRPr lang="es-ES" sz="800" b="1"/>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1507</Words>
  <Application>Microsoft Office PowerPoint</Application>
  <PresentationFormat>A4 (210 x 297 mm)</PresentationFormat>
  <Paragraphs>128</Paragraphs>
  <Slides>17</Slides>
  <Notes>16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19" baseType="lpstr">
      <vt:lpstr>Diseño predeterminado</vt:lpstr>
      <vt:lpstr>Gráfico</vt:lpstr>
      <vt:lpstr>“Primer Centro de PREVENCION  de la Desnutrición Infantil de Corrientes”</vt:lpstr>
      <vt:lpstr> Antigüedad: La Fundación inicia sus actividades en mayo de 2005, desde esa fecha atiende de manera DIARIA e INITERRUMPIDA a niños desnutridos y/o de alto riesgo social y sus familias  Financiamiento: Los fondos financieros operativos desde entonces han sido en su totalidad aportes PRIVADOS hasta el 2011 en que se recibieron aportes del Gobernador y Vicegobernador de la Provincia. Sostenemos los servicios con aportes de empresas del medio, voluntariados, convenios de pasantías y/o  servicios con otras instituciones, Donaciones de entre 10 y 50 pesos de socios. De un total de 30 voluntarios, 6 reciben ayuda para Viáticos. Ningún integrante de Comisión Directiva recibe remuneración alguna. Servicios que brindamos: - Coordinación (Prof. Rosana Aragüés Chauveaux donación del Vicegobernador de la Provincia)  - Atención pediátrica (Dr Siro Ambrosetti viáticos donados Noemi Gomez de Flier) - Nutrición (Pasantes de la carrera de Nutrición de  UCP de Corrientes) - Estimulación temprana  y Jardín Maternal: (Dos profesionales donadas por el Instituto Crecer con Todos) - Jardín de Infantes (Prof. Marina Lyde, viáticos donados por Mecenas)  - Ayuda Escolar (Patricia Morales, con viáticos) . - Asistencia Social (Profesional a cargo de la secretaria de Desarrollo Humano) - Conectamos y gestionamos: aquellos  programas o beneficios disponibles en el estado municipal, provincial o nacional para las familias.  - Ropero Familiar - Perfumería  - Capacitación en oficios: Taller de Carpintería ( Sin Voluntario actualmente), Taller de costura (Voluntaria Noemi Gomez).  - Micro emprendimiento:  Huerta:  - Alfabetización - Apoyo Escolar - Apoyo alimentario ( Almuerzos Shonko, Merienda Copa de Leche, Bolsones Magic, Leche Municipalidad de la Ciudad de Corrientes.)  </vt:lpstr>
      <vt:lpstr>Diapositiva 3</vt:lpstr>
      <vt:lpstr>VISION</vt:lpstr>
      <vt:lpstr>OBJETIVOS</vt:lpstr>
      <vt:lpstr>Beneficiarios actuales</vt:lpstr>
      <vt:lpstr>Características de la población beneficiaria</vt:lpstr>
      <vt:lpstr>Características de la población beneficiaria</vt:lpstr>
      <vt:lpstr>Características de la población beneficiaria</vt:lpstr>
      <vt:lpstr>Características de la población beneficiaria</vt:lpstr>
      <vt:lpstr>PROGRAMAS EN DESARROLLO</vt:lpstr>
      <vt:lpstr>PROGRAMAS EN DESARROLLO</vt:lpstr>
      <vt:lpstr>PROGRAMAS EN DESARROLLO</vt:lpstr>
      <vt:lpstr>PROGRAMAS EN DESARROLLO</vt:lpstr>
      <vt:lpstr>GESTION ASOCIADA  CON OTROS ORGANISMOS</vt:lpstr>
      <vt:lpstr>ASISTENCIA ALIMENTARIA </vt:lpstr>
      <vt:lpstr>Sabemos que ayudarlos HOY puede cambiar su FUTURO… y el de nuestra sociedad toda</vt:lpstr>
    </vt:vector>
  </TitlesOfParts>
  <Company>cys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Standard</dc:creator>
  <cp:lastModifiedBy>Constanza</cp:lastModifiedBy>
  <cp:revision>106</cp:revision>
  <dcterms:created xsi:type="dcterms:W3CDTF">2005-08-04T14:01:22Z</dcterms:created>
  <dcterms:modified xsi:type="dcterms:W3CDTF">2013-10-09T23:54:16Z</dcterms:modified>
</cp:coreProperties>
</file>