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16" autoAdjust="0"/>
    <p:restoredTop sz="94660"/>
  </p:normalViewPr>
  <p:slideViewPr>
    <p:cSldViewPr>
      <p:cViewPr varScale="1">
        <p:scale>
          <a:sx n="70" d="100"/>
          <a:sy n="70" d="100"/>
        </p:scale>
        <p:origin x="-114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17" name="16 Marcador de pie de página"/>
          <p:cNvSpPr>
            <a:spLocks noGrp="1"/>
          </p:cNvSpPr>
          <p:nvPr>
            <p:ph type="ftr" sz="quarter" idx="11"/>
          </p:nvPr>
        </p:nvSpPr>
        <p:spPr/>
        <p:txBody>
          <a:bodyPr/>
          <a:lstStyle/>
          <a:p>
            <a:endParaRPr lang="es-AR"/>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7152EB2-593E-4F65-9C01-94073874418B}" type="slidenum">
              <a:rPr lang="es-AR" smtClean="0"/>
              <a:pPr/>
              <a:t>‹Nº›</a:t>
            </a:fld>
            <a:endParaRPr lang="es-AR"/>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37152EB2-593E-4F65-9C01-94073874418B}"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37152EB2-593E-4F65-9C01-94073874418B}" type="slidenum">
              <a:rPr lang="es-AR" smtClean="0"/>
              <a:pPr/>
              <a:t>‹Nº›</a:t>
            </a:fld>
            <a:endParaRPr lang="es-AR"/>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a:xfrm>
            <a:off x="4361688" y="1026372"/>
            <a:ext cx="457200" cy="441325"/>
          </a:xfrm>
        </p:spPr>
        <p:txBody>
          <a:bodyPr/>
          <a:lstStyle/>
          <a:p>
            <a:fld id="{37152EB2-593E-4F65-9C01-94073874418B}" type="slidenum">
              <a:rPr lang="es-AR" smtClean="0"/>
              <a:pPr/>
              <a:t>‹Nº›</a:t>
            </a:fld>
            <a:endParaRPr lang="es-AR"/>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AR"/>
          </a:p>
        </p:txBody>
      </p:sp>
      <p:sp>
        <p:nvSpPr>
          <p:cNvPr id="4" name="3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7152EB2-593E-4F65-9C01-94073874418B}" type="slidenum">
              <a:rPr lang="es-AR" smtClean="0"/>
              <a:pPr/>
              <a:t>‹Nº›</a:t>
            </a:fld>
            <a:endParaRPr lang="es-AR"/>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DD9452D2-3F16-4CB2-A25D-FB7209E77F5C}" type="datetimeFigureOut">
              <a:rPr lang="es-AR" smtClean="0"/>
              <a:pPr/>
              <a:t>10/06/2014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37152EB2-593E-4F65-9C01-94073874418B}" type="slidenum">
              <a:rPr lang="es-AR" smtClean="0"/>
              <a:pPr/>
              <a:t>‹Nº›</a:t>
            </a:fld>
            <a:endParaRPr lang="es-AR"/>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8" name="7 Marcador de pie de página"/>
          <p:cNvSpPr>
            <a:spLocks noGrp="1"/>
          </p:cNvSpPr>
          <p:nvPr>
            <p:ph type="ftr" sz="quarter" idx="11"/>
          </p:nvPr>
        </p:nvSpPr>
        <p:spPr>
          <a:xfrm>
            <a:off x="304800" y="6409944"/>
            <a:ext cx="3581400" cy="365760"/>
          </a:xfrm>
        </p:spPr>
        <p:txBody>
          <a:bodyPr/>
          <a:lstStyle/>
          <a:p>
            <a:endParaRPr lang="es-AR"/>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37152EB2-593E-4F65-9C01-94073874418B}" type="slidenum">
              <a:rPr lang="es-AR" smtClean="0"/>
              <a:pPr/>
              <a:t>‹Nº›</a:t>
            </a:fld>
            <a:endParaRPr lang="es-AR"/>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a:xfrm>
            <a:off x="4343400" y="1036020"/>
            <a:ext cx="457200" cy="441325"/>
          </a:xfrm>
        </p:spPr>
        <p:txBody>
          <a:bodyPr/>
          <a:lstStyle/>
          <a:p>
            <a:fld id="{37152EB2-593E-4F65-9C01-94073874418B}"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37152EB2-593E-4F65-9C01-94073874418B}"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7152EB2-593E-4F65-9C01-94073874418B}" type="slidenum">
              <a:rPr lang="es-AR" smtClean="0"/>
              <a:pPr/>
              <a:t>‹Nº›</a:t>
            </a:fld>
            <a:endParaRPr lang="es-AR"/>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DD9452D2-3F16-4CB2-A25D-FB7209E77F5C}" type="datetimeFigureOut">
              <a:rPr lang="es-AR" smtClean="0"/>
              <a:pPr/>
              <a:t>10/06/2014</a:t>
            </a:fld>
            <a:endParaRPr lang="es-AR"/>
          </a:p>
        </p:txBody>
      </p:sp>
      <p:sp>
        <p:nvSpPr>
          <p:cNvPr id="6" name="5 Marcador de pie de página"/>
          <p:cNvSpPr>
            <a:spLocks noGrp="1"/>
          </p:cNvSpPr>
          <p:nvPr>
            <p:ph type="ftr" sz="quarter" idx="11"/>
          </p:nvPr>
        </p:nvSpPr>
        <p:spPr>
          <a:xfrm>
            <a:off x="301752" y="6410848"/>
            <a:ext cx="3383280" cy="365760"/>
          </a:xfrm>
        </p:spPr>
        <p:txBody>
          <a:bodyPr/>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37152EB2-593E-4F65-9C01-94073874418B}" type="slidenum">
              <a:rPr lang="es-AR" smtClean="0"/>
              <a:pPr/>
              <a:t>‹Nº›</a:t>
            </a:fld>
            <a:endParaRPr lang="es-AR"/>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DD9452D2-3F16-4CB2-A25D-FB7209E77F5C}" type="datetimeFigureOut">
              <a:rPr lang="es-AR" smtClean="0"/>
              <a:pPr/>
              <a:t>10/06/2014</a:t>
            </a:fld>
            <a:endParaRPr lang="es-AR"/>
          </a:p>
        </p:txBody>
      </p:sp>
      <p:sp>
        <p:nvSpPr>
          <p:cNvPr id="6" name="5 Marcador de pie de página"/>
          <p:cNvSpPr>
            <a:spLocks noGrp="1"/>
          </p:cNvSpPr>
          <p:nvPr>
            <p:ph type="ftr" sz="quarter" idx="11"/>
          </p:nvPr>
        </p:nvSpPr>
        <p:spPr>
          <a:xfrm>
            <a:off x="301752" y="6410848"/>
            <a:ext cx="3584448" cy="365760"/>
          </a:xfrm>
        </p:spPr>
        <p:txBody>
          <a:bodyPr/>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D9452D2-3F16-4CB2-A25D-FB7209E77F5C}" type="datetimeFigureOut">
              <a:rPr lang="es-AR" smtClean="0"/>
              <a:pPr/>
              <a:t>10/06/2014</a:t>
            </a:fld>
            <a:endParaRPr lang="es-AR"/>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AR"/>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7152EB2-593E-4F65-9C01-94073874418B}" type="slidenum">
              <a:rPr lang="es-AR" smtClean="0"/>
              <a:pPr/>
              <a:t>‹Nº›</a:t>
            </a:fld>
            <a:endParaRPr lang="es-AR"/>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a:bodyPr>
          <a:lstStyle/>
          <a:p>
            <a:pPr marL="457200" indent="-457200" algn="l">
              <a:buFont typeface="Arial" pitchFamily="34" charset="0"/>
              <a:buChar char="•"/>
            </a:pPr>
            <a:r>
              <a:rPr lang="es-ES" sz="4400" dirty="0" smtClean="0">
                <a:latin typeface="AR BONNIE" pitchFamily="2" charset="0"/>
              </a:rPr>
              <a:t>Curto, Mor</a:t>
            </a:r>
            <a:r>
              <a:rPr lang="es-AR" sz="4400" dirty="0" smtClean="0">
                <a:latin typeface="AR BONNIE" pitchFamily="2" charset="0"/>
              </a:rPr>
              <a:t>a</a:t>
            </a:r>
          </a:p>
          <a:p>
            <a:pPr marL="457200" indent="-457200" algn="l">
              <a:buFont typeface="Arial" pitchFamily="34" charset="0"/>
              <a:buChar char="•"/>
            </a:pPr>
            <a:r>
              <a:rPr lang="es-ES" sz="4400" dirty="0" err="1" smtClean="0">
                <a:latin typeface="AR BONNIE" pitchFamily="2" charset="0"/>
              </a:rPr>
              <a:t>Macció</a:t>
            </a:r>
            <a:r>
              <a:rPr lang="es-ES" sz="4400" dirty="0" smtClean="0">
                <a:latin typeface="AR BONNIE" pitchFamily="2" charset="0"/>
              </a:rPr>
              <a:t>, Azul M.</a:t>
            </a:r>
          </a:p>
        </p:txBody>
      </p:sp>
      <p:sp>
        <p:nvSpPr>
          <p:cNvPr id="2" name="1 Título"/>
          <p:cNvSpPr>
            <a:spLocks noGrp="1"/>
          </p:cNvSpPr>
          <p:nvPr>
            <p:ph type="ctrTitle"/>
          </p:nvPr>
        </p:nvSpPr>
        <p:spPr>
          <a:xfrm>
            <a:off x="644237" y="644237"/>
            <a:ext cx="7772400" cy="1752600"/>
          </a:xfrm>
        </p:spPr>
        <p:txBody>
          <a:bodyPr>
            <a:noAutofit/>
          </a:bodyPr>
          <a:lstStyle/>
          <a:p>
            <a:r>
              <a:rPr lang="es-ES" sz="14000" dirty="0" smtClean="0">
                <a:latin typeface="AR BONNIE" pitchFamily="2" charset="0"/>
              </a:rPr>
              <a:t>Vino</a:t>
            </a:r>
            <a:endParaRPr lang="es-AR" sz="14000" dirty="0">
              <a:latin typeface="AR BONNIE" pitchFamily="2" charset="0"/>
            </a:endParaRPr>
          </a:p>
        </p:txBody>
      </p:sp>
      <p:pic>
        <p:nvPicPr>
          <p:cNvPr id="4" name="3 Imagen" descr="vino.jpg"/>
          <p:cNvPicPr>
            <a:picLocks noChangeAspect="1"/>
          </p:cNvPicPr>
          <p:nvPr/>
        </p:nvPicPr>
        <p:blipFill>
          <a:blip r:embed="rId2" cstate="print"/>
          <a:stretch>
            <a:fillRect/>
          </a:stretch>
        </p:blipFill>
        <p:spPr>
          <a:xfrm>
            <a:off x="5072066" y="4143380"/>
            <a:ext cx="3810000" cy="2143125"/>
          </a:xfrm>
          <a:prstGeom prst="rect">
            <a:avLst/>
          </a:prstGeom>
        </p:spPr>
      </p:pic>
    </p:spTree>
    <p:extLst>
      <p:ext uri="{BB962C8B-B14F-4D97-AF65-F5344CB8AC3E}">
        <p14:creationId xmlns="" xmlns:p14="http://schemas.microsoft.com/office/powerpoint/2010/main" val="3306151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Origen del Vino</a:t>
            </a:r>
            <a:endParaRPr lang="es-AR" dirty="0"/>
          </a:p>
        </p:txBody>
      </p:sp>
      <p:sp>
        <p:nvSpPr>
          <p:cNvPr id="3" name="2 Marcador de contenido"/>
          <p:cNvSpPr>
            <a:spLocks noGrp="1"/>
          </p:cNvSpPr>
          <p:nvPr>
            <p:ph sz="quarter" idx="1"/>
          </p:nvPr>
        </p:nvSpPr>
        <p:spPr/>
        <p:txBody>
          <a:bodyPr/>
          <a:lstStyle/>
          <a:p>
            <a:r>
              <a:rPr lang="es-AR" dirty="0" smtClean="0"/>
              <a:t>Se produjo por primera vez en el Neolítico.</a:t>
            </a:r>
          </a:p>
          <a:p>
            <a:r>
              <a:rPr lang="es-AR" dirty="0" smtClean="0"/>
              <a:t>En los montes </a:t>
            </a:r>
            <a:r>
              <a:rPr lang="es-AR" dirty="0" err="1" smtClean="0"/>
              <a:t>Zagros</a:t>
            </a:r>
            <a:r>
              <a:rPr lang="es-AR" dirty="0" smtClean="0"/>
              <a:t>, en la región que hoy ocupan Georgia, Armenia e Irán.</a:t>
            </a:r>
          </a:p>
          <a:p>
            <a:r>
              <a:rPr lang="es-AR" dirty="0" smtClean="0"/>
              <a:t> El consumo se extendió hacia el occidente, llegando a </a:t>
            </a:r>
            <a:r>
              <a:rPr lang="es-AR" dirty="0" err="1" smtClean="0"/>
              <a:t>Anatolia</a:t>
            </a:r>
            <a:r>
              <a:rPr lang="es-AR" dirty="0" smtClean="0"/>
              <a:t> y Grecia; y hacia el sur, llegando hasta </a:t>
            </a:r>
            <a:r>
              <a:rPr lang="es-AR" dirty="0" err="1" smtClean="0"/>
              <a:t>Egipto,durante</a:t>
            </a:r>
            <a:r>
              <a:rPr lang="es-AR" dirty="0" smtClean="0"/>
              <a:t> el Imperio Medio.</a:t>
            </a:r>
          </a:p>
          <a:p>
            <a:r>
              <a:rPr lang="es-AR" dirty="0" smtClean="0"/>
              <a:t> Los monasterios, con sus propios métodos de elaboración y extracción, fueron los precursores de la viticultura y vinicultura.</a:t>
            </a:r>
            <a:endParaRPr lang="es-AR" dirty="0"/>
          </a:p>
        </p:txBody>
      </p:sp>
    </p:spTree>
    <p:extLst>
      <p:ext uri="{BB962C8B-B14F-4D97-AF65-F5344CB8AC3E}">
        <p14:creationId xmlns="" xmlns:p14="http://schemas.microsoft.com/office/powerpoint/2010/main" val="115073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Materia Prima</a:t>
            </a:r>
            <a:endParaRPr lang="es-AR" dirty="0"/>
          </a:p>
        </p:txBody>
      </p:sp>
      <p:sp>
        <p:nvSpPr>
          <p:cNvPr id="3" name="2 Marcador de contenido"/>
          <p:cNvSpPr>
            <a:spLocks noGrp="1"/>
          </p:cNvSpPr>
          <p:nvPr>
            <p:ph sz="quarter" idx="1"/>
          </p:nvPr>
        </p:nvSpPr>
        <p:spPr/>
        <p:txBody>
          <a:bodyPr/>
          <a:lstStyle/>
          <a:p>
            <a:r>
              <a:rPr lang="es-AR" dirty="0" smtClean="0"/>
              <a:t>Las uvas.</a:t>
            </a:r>
          </a:p>
        </p:txBody>
      </p:sp>
      <p:pic>
        <p:nvPicPr>
          <p:cNvPr id="4" name="3 Imagen" descr="materia prima.jpg"/>
          <p:cNvPicPr>
            <a:picLocks noChangeAspect="1"/>
          </p:cNvPicPr>
          <p:nvPr/>
        </p:nvPicPr>
        <p:blipFill>
          <a:blip r:embed="rId2" cstate="print"/>
          <a:stretch>
            <a:fillRect/>
          </a:stretch>
        </p:blipFill>
        <p:spPr>
          <a:xfrm>
            <a:off x="1000100" y="2857496"/>
            <a:ext cx="7232129" cy="241459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Proceso de Fabricación </a:t>
            </a:r>
            <a:endParaRPr lang="es-AR" dirty="0"/>
          </a:p>
        </p:txBody>
      </p:sp>
      <p:pic>
        <p:nvPicPr>
          <p:cNvPr id="4" name="3 Marcador de contenido" descr="Proceso del vino.png"/>
          <p:cNvPicPr>
            <a:picLocks noGrp="1" noChangeAspect="1"/>
          </p:cNvPicPr>
          <p:nvPr>
            <p:ph sz="quarter" idx="1"/>
          </p:nvPr>
        </p:nvPicPr>
        <p:blipFill>
          <a:blip r:embed="rId2" cstate="print"/>
          <a:stretch>
            <a:fillRect/>
          </a:stretch>
        </p:blipFill>
        <p:spPr>
          <a:xfrm>
            <a:off x="1259632" y="1556792"/>
            <a:ext cx="6559532" cy="4752528"/>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Etapa Clave</a:t>
            </a:r>
            <a:endParaRPr lang="es-AR" dirty="0"/>
          </a:p>
        </p:txBody>
      </p:sp>
      <p:sp>
        <p:nvSpPr>
          <p:cNvPr id="3" name="2 Marcador de contenido"/>
          <p:cNvSpPr>
            <a:spLocks noGrp="1"/>
          </p:cNvSpPr>
          <p:nvPr>
            <p:ph sz="quarter" idx="1"/>
          </p:nvPr>
        </p:nvSpPr>
        <p:spPr/>
        <p:txBody>
          <a:bodyPr/>
          <a:lstStyle/>
          <a:p>
            <a:r>
              <a:rPr lang="es-AR" dirty="0" smtClean="0"/>
              <a:t>La fermentación es la parte principal del proceso de la elaboración del vino.</a:t>
            </a:r>
            <a:endParaRPr lang="es-AR" dirty="0"/>
          </a:p>
        </p:txBody>
      </p:sp>
      <p:sp>
        <p:nvSpPr>
          <p:cNvPr id="4" name="3 CuadroTexto"/>
          <p:cNvSpPr txBox="1"/>
          <p:nvPr/>
        </p:nvSpPr>
        <p:spPr>
          <a:xfrm>
            <a:off x="1214414" y="2571744"/>
            <a:ext cx="6715172" cy="369332"/>
          </a:xfrm>
          <a:prstGeom prst="rect">
            <a:avLst/>
          </a:prstGeom>
          <a:noFill/>
        </p:spPr>
        <p:txBody>
          <a:bodyPr wrap="square" rtlCol="0">
            <a:spAutoFit/>
          </a:bodyPr>
          <a:lstStyle/>
          <a:p>
            <a:endParaRPr lang="es-AR" dirty="0"/>
          </a:p>
        </p:txBody>
      </p:sp>
      <p:pic>
        <p:nvPicPr>
          <p:cNvPr id="5" name="4 Imagen" descr="FERMENTACION.jpg"/>
          <p:cNvPicPr>
            <a:picLocks noChangeAspect="1"/>
          </p:cNvPicPr>
          <p:nvPr/>
        </p:nvPicPr>
        <p:blipFill>
          <a:blip r:embed="rId2" cstate="print"/>
          <a:stretch>
            <a:fillRect/>
          </a:stretch>
        </p:blipFill>
        <p:spPr>
          <a:xfrm>
            <a:off x="3071802" y="2714620"/>
            <a:ext cx="5310198" cy="353791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Tipos de Vino</a:t>
            </a:r>
            <a:endParaRPr lang="es-AR" dirty="0"/>
          </a:p>
        </p:txBody>
      </p:sp>
      <p:sp>
        <p:nvSpPr>
          <p:cNvPr id="3" name="2 Marcador de contenido"/>
          <p:cNvSpPr>
            <a:spLocks noGrp="1"/>
          </p:cNvSpPr>
          <p:nvPr>
            <p:ph sz="quarter" idx="1"/>
          </p:nvPr>
        </p:nvSpPr>
        <p:spPr/>
        <p:txBody>
          <a:bodyPr>
            <a:normAutofit fontScale="55000" lnSpcReduction="20000"/>
          </a:bodyPr>
          <a:lstStyle/>
          <a:p>
            <a:r>
              <a:rPr lang="es-AR" b="1" dirty="0" smtClean="0"/>
              <a:t>Vinos Calmos o Naturales </a:t>
            </a:r>
          </a:p>
          <a:p>
            <a:r>
              <a:rPr lang="es-AR" dirty="0" smtClean="0"/>
              <a:t>Se hacen desde el mosto.</a:t>
            </a:r>
          </a:p>
          <a:p>
            <a:r>
              <a:rPr lang="es-AR" dirty="0" smtClean="0"/>
              <a:t>Fermentación natural con pocos aditivos.  </a:t>
            </a:r>
          </a:p>
          <a:p>
            <a:r>
              <a:rPr lang="es-AR" dirty="0" smtClean="0"/>
              <a:t>Graduación alcohólica de 10% al 15%.</a:t>
            </a:r>
          </a:p>
          <a:p>
            <a:r>
              <a:rPr lang="es-AR" dirty="0" smtClean="0"/>
              <a:t>Se clasifican por color.</a:t>
            </a:r>
          </a:p>
          <a:p>
            <a:pPr>
              <a:buNone/>
            </a:pPr>
            <a:endParaRPr lang="es-AR" dirty="0" smtClean="0"/>
          </a:p>
          <a:p>
            <a:r>
              <a:rPr lang="es-AR" b="1" dirty="0" smtClean="0"/>
              <a:t>Vinos Fortificados o Fuertes </a:t>
            </a:r>
          </a:p>
          <a:p>
            <a:r>
              <a:rPr lang="es-AR" dirty="0" smtClean="0"/>
              <a:t>Reciben alguna dosis de alcohol</a:t>
            </a:r>
          </a:p>
          <a:p>
            <a:r>
              <a:rPr lang="es-AR" dirty="0" smtClean="0"/>
              <a:t>Las interferencias controladas tipifican la producción y características de los vinos fuertes</a:t>
            </a:r>
          </a:p>
          <a:p>
            <a:r>
              <a:rPr lang="es-AR" dirty="0" smtClean="0"/>
              <a:t>Tipos: </a:t>
            </a:r>
            <a:r>
              <a:rPr lang="es-AR" dirty="0" err="1" smtClean="0"/>
              <a:t>Vermouth</a:t>
            </a:r>
            <a:r>
              <a:rPr lang="es-AR" dirty="0" smtClean="0"/>
              <a:t>, Jerez, </a:t>
            </a:r>
            <a:r>
              <a:rPr lang="es-AR" dirty="0" err="1" smtClean="0"/>
              <a:t>Marsala</a:t>
            </a:r>
            <a:r>
              <a:rPr lang="es-AR" dirty="0" smtClean="0"/>
              <a:t>, Madeira y Oporto.</a:t>
            </a:r>
          </a:p>
          <a:p>
            <a:r>
              <a:rPr lang="es-AR" dirty="0" smtClean="0"/>
              <a:t> El contenido alcohólico va desde los 16º a los 23º (grados por volumen).</a:t>
            </a:r>
          </a:p>
          <a:p>
            <a:pPr>
              <a:buNone/>
            </a:pPr>
            <a:endParaRPr lang="es-AR" dirty="0" smtClean="0"/>
          </a:p>
          <a:p>
            <a:r>
              <a:rPr lang="es-AR" b="1" dirty="0" smtClean="0"/>
              <a:t>Vinos Espumantes </a:t>
            </a:r>
          </a:p>
          <a:p>
            <a:r>
              <a:rPr lang="es-AR" dirty="0" smtClean="0"/>
              <a:t>Son aquellos del tipo del Champagne.</a:t>
            </a:r>
          </a:p>
          <a:p>
            <a:r>
              <a:rPr lang="es-AR" dirty="0" smtClean="0"/>
              <a:t>Tienen dos fermentaciones: la es la habitual del vino natural, y una segunda que tiene lugar en la botella. </a:t>
            </a:r>
          </a:p>
          <a:p>
            <a:r>
              <a:rPr lang="es-AR" dirty="0" smtClean="0"/>
              <a:t>Dos métodos: carbonatación forzada o fermentación por añejamiento.      </a:t>
            </a:r>
          </a:p>
          <a:p>
            <a:r>
              <a:rPr lang="es-AR" dirty="0" err="1" smtClean="0"/>
              <a:t>Desedimentación</a:t>
            </a:r>
            <a:r>
              <a:rPr lang="es-AR" dirty="0" smtClean="0"/>
              <a:t>  con auxilios mecánicos.</a:t>
            </a:r>
            <a:endParaRPr lang="es-AR" dirty="0"/>
          </a:p>
        </p:txBody>
      </p:sp>
      <p:pic>
        <p:nvPicPr>
          <p:cNvPr id="4" name="3 Imagen" descr="vinos.jpg"/>
          <p:cNvPicPr>
            <a:picLocks noChangeAspect="1"/>
          </p:cNvPicPr>
          <p:nvPr/>
        </p:nvPicPr>
        <p:blipFill>
          <a:blip r:embed="rId2" cstate="print"/>
          <a:stretch>
            <a:fillRect/>
          </a:stretch>
        </p:blipFill>
        <p:spPr>
          <a:xfrm>
            <a:off x="5214942" y="1428736"/>
            <a:ext cx="3286116" cy="184844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Según sus colores</a:t>
            </a:r>
            <a:endParaRPr lang="es-AR" dirty="0"/>
          </a:p>
        </p:txBody>
      </p:sp>
      <p:sp>
        <p:nvSpPr>
          <p:cNvPr id="3" name="2 Marcador de contenido"/>
          <p:cNvSpPr>
            <a:spLocks noGrp="1"/>
          </p:cNvSpPr>
          <p:nvPr>
            <p:ph sz="quarter" idx="1"/>
          </p:nvPr>
        </p:nvSpPr>
        <p:spPr/>
        <p:txBody>
          <a:bodyPr>
            <a:normAutofit fontScale="62500" lnSpcReduction="20000"/>
          </a:bodyPr>
          <a:lstStyle/>
          <a:p>
            <a:r>
              <a:rPr lang="es-AR" dirty="0" smtClean="0"/>
              <a:t>El color del vino proviene del color de la piel de la uva, donde el mosto es dejado en contacto con la piel de la uva hasta que se alcance un color deseado.</a:t>
            </a:r>
          </a:p>
          <a:p>
            <a:endParaRPr lang="es-AR" b="1" dirty="0" smtClean="0"/>
          </a:p>
          <a:p>
            <a:r>
              <a:rPr lang="es-AR" b="1" dirty="0" smtClean="0"/>
              <a:t>Vinos Tintos </a:t>
            </a:r>
            <a:endParaRPr lang="es-AR" dirty="0" smtClean="0"/>
          </a:p>
          <a:p>
            <a:r>
              <a:rPr lang="es-AR" dirty="0" smtClean="0"/>
              <a:t>El mosto de las uvas rojas pasa una parte de su fermentación con las pieles.</a:t>
            </a:r>
          </a:p>
          <a:p>
            <a:r>
              <a:rPr lang="es-AR" dirty="0" smtClean="0"/>
              <a:t>Toda la materia colorante, además de múltiples compuestos saborizantes y taninos, se encuentran en los hollejos de las uvas.</a:t>
            </a:r>
          </a:p>
          <a:p>
            <a:r>
              <a:rPr lang="es-AR" dirty="0" smtClean="0"/>
              <a:t>La liberación se intensifica a menudo por técnicas de activación mecánica o batido.</a:t>
            </a:r>
          </a:p>
          <a:p>
            <a:pPr>
              <a:buNone/>
            </a:pPr>
            <a:endParaRPr lang="es-AR" dirty="0" smtClean="0"/>
          </a:p>
          <a:p>
            <a:r>
              <a:rPr lang="es-AR" b="1" dirty="0" smtClean="0"/>
              <a:t>Vinos Blancos </a:t>
            </a:r>
          </a:p>
          <a:p>
            <a:r>
              <a:rPr lang="es-AR" dirty="0" smtClean="0"/>
              <a:t>Son producidos a partir de uvas verdes, blancas o negras.</a:t>
            </a:r>
          </a:p>
          <a:p>
            <a:r>
              <a:rPr lang="es-AR" dirty="0" smtClean="0"/>
              <a:t>El color obtenido en los vinos blancos es de tono verdoso o amarillento.</a:t>
            </a:r>
          </a:p>
          <a:p>
            <a:pPr>
              <a:buNone/>
            </a:pPr>
            <a:endParaRPr lang="es-AR" dirty="0" smtClean="0"/>
          </a:p>
          <a:p>
            <a:r>
              <a:rPr lang="es-AR" b="1" dirty="0" smtClean="0"/>
              <a:t>Vinos Rosados </a:t>
            </a:r>
          </a:p>
          <a:p>
            <a:r>
              <a:rPr lang="es-AR" dirty="0" smtClean="0"/>
              <a:t>Es producido dejando el mosto en contacto por un tiempo breve con la piel de las uvas. </a:t>
            </a:r>
          </a:p>
          <a:p>
            <a:r>
              <a:rPr lang="es-AR" dirty="0" smtClean="0"/>
              <a:t>Con menor frecuencia se produce mezclando vinos tintos y blancos.</a:t>
            </a:r>
          </a:p>
          <a:p>
            <a:endParaRPr lang="es-A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Grado Alcohólico </a:t>
            </a:r>
            <a:endParaRPr lang="es-AR" dirty="0"/>
          </a:p>
        </p:txBody>
      </p:sp>
      <p:sp>
        <p:nvSpPr>
          <p:cNvPr id="3" name="2 Marcador de contenido"/>
          <p:cNvSpPr>
            <a:spLocks noGrp="1"/>
          </p:cNvSpPr>
          <p:nvPr>
            <p:ph sz="quarter" idx="1"/>
          </p:nvPr>
        </p:nvSpPr>
        <p:spPr/>
        <p:txBody>
          <a:bodyPr/>
          <a:lstStyle/>
          <a:p>
            <a:r>
              <a:rPr lang="es-AR" dirty="0" smtClean="0"/>
              <a:t>La graduación de los vinos varía entre un 7% y un 16% de alcohol por volumen, aunque la mayoría de los vinos embotellados oscilan entre 10 y 14 grados. </a:t>
            </a:r>
          </a:p>
          <a:p>
            <a:pPr>
              <a:buNone/>
            </a:pPr>
            <a:endParaRPr lang="es-AR" dirty="0"/>
          </a:p>
        </p:txBody>
      </p:sp>
      <p:pic>
        <p:nvPicPr>
          <p:cNvPr id="4" name="3 Imagen" descr="botellas de vino.jpg"/>
          <p:cNvPicPr>
            <a:picLocks noChangeAspect="1"/>
          </p:cNvPicPr>
          <p:nvPr/>
        </p:nvPicPr>
        <p:blipFill>
          <a:blip r:embed="rId2" cstate="print"/>
          <a:stretch>
            <a:fillRect/>
          </a:stretch>
        </p:blipFill>
        <p:spPr>
          <a:xfrm>
            <a:off x="3781256" y="3500438"/>
            <a:ext cx="4195918" cy="2897181"/>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153</TotalTime>
  <Words>425</Words>
  <Application>Microsoft Office PowerPoint</Application>
  <PresentationFormat>Presentación en pantalla (4:3)</PresentationFormat>
  <Paragraphs>48</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Civil</vt:lpstr>
      <vt:lpstr>Vino</vt:lpstr>
      <vt:lpstr>Origen del Vino</vt:lpstr>
      <vt:lpstr>Materia Prima</vt:lpstr>
      <vt:lpstr>Proceso de Fabricación </vt:lpstr>
      <vt:lpstr>Etapa Clave</vt:lpstr>
      <vt:lpstr>Tipos de Vino</vt:lpstr>
      <vt:lpstr>Según sus colores</vt:lpstr>
      <vt:lpstr>Grado Alcohólico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Vino</dc:title>
  <dc:creator>PC-</dc:creator>
  <cp:lastModifiedBy>Orlando</cp:lastModifiedBy>
  <cp:revision>16</cp:revision>
  <dcterms:created xsi:type="dcterms:W3CDTF">2014-06-03T20:24:30Z</dcterms:created>
  <dcterms:modified xsi:type="dcterms:W3CDTF">2014-06-10T17:19:39Z</dcterms:modified>
</cp:coreProperties>
</file>