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ci" initials="L" lastIdx="0" clrIdx="0">
    <p:extLst>
      <p:ext uri="{19B8F6BF-5375-455C-9EA6-DF929625EA0E}">
        <p15:presenceInfo xmlns:p15="http://schemas.microsoft.com/office/powerpoint/2012/main" userId="Luc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282" y="2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E51BC3-C286-4881-A010-326ABA9D0F15}" type="datetimeFigureOut">
              <a:rPr lang="es-AR" smtClean="0"/>
              <a:t>12/10/2014</a:t>
            </a:fld>
            <a:endParaRPr lang="es-AR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2E9735-B30A-4EE0-952B-12423E61160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854198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2E9735-B30A-4EE0-952B-12423E61160D}" type="slidenum">
              <a:rPr lang="es-AR" smtClean="0"/>
              <a:t>12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965568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3923606-0B46-427C-9A39-A14CB0A66611}" type="datetimeFigureOut">
              <a:rPr lang="es-AR" smtClean="0"/>
              <a:t>12/10/2014</a:t>
            </a:fld>
            <a:endParaRPr lang="es-AR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AR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0675835-6CDB-4A68-904B-09DA902769E6}" type="slidenum">
              <a:rPr lang="es-AR" smtClean="0"/>
              <a:t>‹Nº›</a:t>
            </a:fld>
            <a:endParaRPr lang="es-A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23606-0B46-427C-9A39-A14CB0A66611}" type="datetimeFigureOut">
              <a:rPr lang="es-AR" smtClean="0"/>
              <a:t>12/10/2014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75835-6CDB-4A68-904B-09DA902769E6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23606-0B46-427C-9A39-A14CB0A66611}" type="datetimeFigureOut">
              <a:rPr lang="es-AR" smtClean="0"/>
              <a:t>12/10/2014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75835-6CDB-4A68-904B-09DA902769E6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3923606-0B46-427C-9A39-A14CB0A66611}" type="datetimeFigureOut">
              <a:rPr lang="es-AR" smtClean="0"/>
              <a:t>12/10/2014</a:t>
            </a:fld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0675835-6CDB-4A68-904B-09DA902769E6}" type="slidenum">
              <a:rPr lang="es-AR" smtClean="0"/>
              <a:t>‹Nº›</a:t>
            </a:fld>
            <a:endParaRPr lang="es-AR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3923606-0B46-427C-9A39-A14CB0A66611}" type="datetimeFigureOut">
              <a:rPr lang="es-AR" smtClean="0"/>
              <a:t>12/10/2014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AR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0675835-6CDB-4A68-904B-09DA902769E6}" type="slidenum">
              <a:rPr lang="es-AR" smtClean="0"/>
              <a:t>‹Nº›</a:t>
            </a:fld>
            <a:endParaRPr lang="es-A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23606-0B46-427C-9A39-A14CB0A66611}" type="datetimeFigureOut">
              <a:rPr lang="es-AR" smtClean="0"/>
              <a:t>12/10/2014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75835-6CDB-4A68-904B-09DA902769E6}" type="slidenum">
              <a:rPr lang="es-AR" smtClean="0"/>
              <a:t>‹Nº›</a:t>
            </a:fld>
            <a:endParaRPr lang="es-AR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23606-0B46-427C-9A39-A14CB0A66611}" type="datetimeFigureOut">
              <a:rPr lang="es-AR" smtClean="0"/>
              <a:t>12/10/2014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75835-6CDB-4A68-904B-09DA902769E6}" type="slidenum">
              <a:rPr lang="es-AR" smtClean="0"/>
              <a:t>‹Nº›</a:t>
            </a:fld>
            <a:endParaRPr lang="es-AR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3923606-0B46-427C-9A39-A14CB0A66611}" type="datetimeFigureOut">
              <a:rPr lang="es-AR" smtClean="0"/>
              <a:t>12/10/2014</a:t>
            </a:fld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0675835-6CDB-4A68-904B-09DA902769E6}" type="slidenum">
              <a:rPr lang="es-AR" smtClean="0"/>
              <a:t>‹Nº›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23606-0B46-427C-9A39-A14CB0A66611}" type="datetimeFigureOut">
              <a:rPr lang="es-AR" smtClean="0"/>
              <a:t>12/10/2014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75835-6CDB-4A68-904B-09DA902769E6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3923606-0B46-427C-9A39-A14CB0A66611}" type="datetimeFigureOut">
              <a:rPr lang="es-AR" smtClean="0"/>
              <a:t>12/10/2014</a:t>
            </a:fld>
            <a:endParaRPr lang="es-AR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0675835-6CDB-4A68-904B-09DA902769E6}" type="slidenum">
              <a:rPr lang="es-AR" smtClean="0"/>
              <a:t>‹Nº›</a:t>
            </a:fld>
            <a:endParaRPr lang="es-AR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A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3923606-0B46-427C-9A39-A14CB0A66611}" type="datetimeFigureOut">
              <a:rPr lang="es-AR" smtClean="0"/>
              <a:t>12/10/2014</a:t>
            </a:fld>
            <a:endParaRPr lang="es-AR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0675835-6CDB-4A68-904B-09DA902769E6}" type="slidenum">
              <a:rPr lang="es-AR" smtClean="0"/>
              <a:t>‹Nº›</a:t>
            </a:fld>
            <a:endParaRPr lang="es-AR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3923606-0B46-427C-9A39-A14CB0A66611}" type="datetimeFigureOut">
              <a:rPr lang="es-AR" smtClean="0"/>
              <a:t>12/10/2014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AR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0675835-6CDB-4A68-904B-09DA902769E6}" type="slidenum">
              <a:rPr lang="es-AR" smtClean="0"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979712" y="620689"/>
            <a:ext cx="6478488" cy="2016223"/>
          </a:xfrm>
        </p:spPr>
        <p:txBody>
          <a:bodyPr>
            <a:normAutofit/>
          </a:bodyPr>
          <a:lstStyle/>
          <a:p>
            <a:r>
              <a:rPr lang="es-AR" b="1" dirty="0"/>
              <a:t>La educación de los pueblos indígenas y afrodescendientes</a:t>
            </a:r>
            <a:r>
              <a:rPr lang="es-AR" dirty="0"/>
              <a:t/>
            </a:r>
            <a:br>
              <a:rPr lang="es-AR" dirty="0"/>
            </a:br>
            <a:endParaRPr lang="es-AR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555776" y="2636912"/>
            <a:ext cx="5832648" cy="3600400"/>
          </a:xfrm>
        </p:spPr>
        <p:txBody>
          <a:bodyPr>
            <a:normAutofit lnSpcReduction="10000"/>
          </a:bodyPr>
          <a:lstStyle/>
          <a:p>
            <a:r>
              <a:rPr lang="es-AR" dirty="0"/>
              <a:t>Informe sobre tendencias sociales y educativas en América </a:t>
            </a:r>
            <a:r>
              <a:rPr lang="es-AR" dirty="0" smtClean="0"/>
              <a:t>Latina</a:t>
            </a:r>
          </a:p>
          <a:p>
            <a:pPr algn="ctr"/>
            <a:endParaRPr lang="es-AR" dirty="0" smtClean="0"/>
          </a:p>
          <a:p>
            <a:pPr algn="ctr"/>
            <a:r>
              <a:rPr lang="es-AR" dirty="0" smtClean="0"/>
              <a:t>SITEAL </a:t>
            </a:r>
          </a:p>
          <a:p>
            <a:pPr algn="ctr"/>
            <a:r>
              <a:rPr lang="es-AR" dirty="0" smtClean="0"/>
              <a:t>(</a:t>
            </a:r>
            <a:r>
              <a:rPr lang="es-AR" dirty="0"/>
              <a:t>Sistema de información de tendencias educativas en América Latina</a:t>
            </a:r>
            <a:r>
              <a:rPr lang="es-AR" dirty="0" smtClean="0"/>
              <a:t>)</a:t>
            </a:r>
          </a:p>
          <a:p>
            <a:pPr algn="ctr"/>
            <a:endParaRPr lang="es-AR" dirty="0"/>
          </a:p>
          <a:p>
            <a:pPr algn="ctr"/>
            <a:endParaRPr lang="es-AR" dirty="0" smtClean="0"/>
          </a:p>
          <a:p>
            <a:pPr algn="ctr"/>
            <a:endParaRPr lang="es-AR" dirty="0"/>
          </a:p>
          <a:p>
            <a:pPr algn="ctr"/>
            <a:r>
              <a:rPr lang="es-AR" dirty="0" smtClean="0"/>
              <a:t>Avancini, Lucia Beatriz</a:t>
            </a:r>
          </a:p>
          <a:p>
            <a:pPr algn="ctr"/>
            <a:r>
              <a:rPr lang="es-AR" dirty="0" smtClean="0"/>
              <a:t>Robles, Romina</a:t>
            </a:r>
            <a:endParaRPr lang="es-AR" dirty="0"/>
          </a:p>
          <a:p>
            <a:pPr algn="ctr"/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Autofit/>
          </a:bodyPr>
          <a:lstStyle/>
          <a:p>
            <a:r>
              <a:rPr lang="es-AR" sz="2800" b="1" dirty="0"/>
              <a:t>La educación de los pueblos indígenas </a:t>
            </a:r>
            <a:r>
              <a:rPr lang="es-AR" sz="2800" b="1" dirty="0" smtClean="0"/>
              <a:t/>
            </a:r>
            <a:br>
              <a:rPr lang="es-AR" sz="2800" b="1" dirty="0" smtClean="0"/>
            </a:br>
            <a:r>
              <a:rPr lang="es-AR" sz="2800" b="1" dirty="0" smtClean="0"/>
              <a:t>y </a:t>
            </a:r>
            <a:r>
              <a:rPr lang="es-AR" sz="2800" b="1" dirty="0"/>
              <a:t>afrodescendientes</a:t>
            </a:r>
            <a:r>
              <a:rPr lang="es-AR" sz="2000" dirty="0"/>
              <a:t/>
            </a:r>
            <a:br>
              <a:rPr lang="es-AR" sz="2000" dirty="0"/>
            </a:br>
            <a:endParaRPr lang="es-AR" sz="2000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556792"/>
            <a:ext cx="8229600" cy="46805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AR" sz="2800" b="1" dirty="0" smtClean="0"/>
              <a:t>Conclusiones:</a:t>
            </a:r>
          </a:p>
          <a:p>
            <a:pPr>
              <a:buNone/>
            </a:pPr>
            <a:endParaRPr lang="es-AR" sz="2800" b="1" dirty="0" smtClean="0"/>
          </a:p>
          <a:p>
            <a:pPr>
              <a:buNone/>
            </a:pPr>
            <a:r>
              <a:rPr lang="es-AR" sz="2800" dirty="0"/>
              <a:t>P</a:t>
            </a:r>
            <a:r>
              <a:rPr lang="es-AR" sz="2800" b="1" dirty="0"/>
              <a:t>rincipal avance</a:t>
            </a:r>
            <a:r>
              <a:rPr lang="es-AR" sz="2800" dirty="0"/>
              <a:t> de los últimos años</a:t>
            </a:r>
            <a:r>
              <a:rPr lang="es-AR" sz="2800" dirty="0" smtClean="0"/>
              <a:t>:</a:t>
            </a:r>
          </a:p>
          <a:p>
            <a:pPr>
              <a:buNone/>
            </a:pPr>
            <a:r>
              <a:rPr lang="es-AR" sz="2800" dirty="0" smtClean="0"/>
              <a:t> </a:t>
            </a:r>
          </a:p>
          <a:p>
            <a:r>
              <a:rPr lang="es-AR" dirty="0" smtClean="0"/>
              <a:t>El </a:t>
            </a:r>
            <a:r>
              <a:rPr lang="es-AR" b="1" dirty="0"/>
              <a:t>andamiaje normativo vigente</a:t>
            </a:r>
            <a:r>
              <a:rPr lang="es-AR" dirty="0"/>
              <a:t>, en torno a los derechos de los pueblos indígenas y afrodescendientes,  a partir de la declaración de la educación como derecho y del posterior desarrollo en torno al principio de no discriminación. </a:t>
            </a:r>
          </a:p>
          <a:p>
            <a:pPr>
              <a:buNone/>
            </a:pPr>
            <a:endParaRPr lang="es-AR" sz="2800" dirty="0"/>
          </a:p>
          <a:p>
            <a:pPr>
              <a:buNone/>
            </a:pPr>
            <a:endParaRPr lang="es-AR" sz="2800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Autofit/>
          </a:bodyPr>
          <a:lstStyle/>
          <a:p>
            <a:r>
              <a:rPr lang="es-AR" sz="2800" b="1" dirty="0"/>
              <a:t>La educación de los pueblos indígenas </a:t>
            </a:r>
            <a:r>
              <a:rPr lang="es-AR" sz="2800" b="1" dirty="0" smtClean="0"/>
              <a:t/>
            </a:r>
            <a:br>
              <a:rPr lang="es-AR" sz="2800" b="1" dirty="0" smtClean="0"/>
            </a:br>
            <a:r>
              <a:rPr lang="es-AR" sz="2800" b="1" dirty="0" smtClean="0"/>
              <a:t>y </a:t>
            </a:r>
            <a:r>
              <a:rPr lang="es-AR" sz="2800" b="1" dirty="0"/>
              <a:t>afrodescendientes</a:t>
            </a:r>
            <a:r>
              <a:rPr lang="es-AR" sz="2000" dirty="0"/>
              <a:t/>
            </a:r>
            <a:br>
              <a:rPr lang="es-AR" sz="2000" dirty="0"/>
            </a:br>
            <a:endParaRPr lang="es-AR" sz="2000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556792"/>
            <a:ext cx="8229600" cy="468052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s-AR" sz="2800" b="1" dirty="0" smtClean="0"/>
              <a:t>Conclusiones:</a:t>
            </a:r>
          </a:p>
          <a:p>
            <a:pPr>
              <a:buNone/>
            </a:pPr>
            <a:endParaRPr lang="es-AR" sz="2800" b="1" dirty="0" smtClean="0"/>
          </a:p>
          <a:p>
            <a:pPr>
              <a:buNone/>
            </a:pPr>
            <a:r>
              <a:rPr lang="es-AR" sz="2800" dirty="0"/>
              <a:t>Efectos del marco regulatorio construido, tanto a nivel supranacional como nacional:</a:t>
            </a:r>
          </a:p>
          <a:p>
            <a:r>
              <a:rPr lang="es-AR" sz="2800" b="1" dirty="0"/>
              <a:t> En 1er lugar: </a:t>
            </a:r>
            <a:r>
              <a:rPr lang="es-AR" sz="2800" dirty="0"/>
              <a:t>Los Estados </a:t>
            </a:r>
            <a:r>
              <a:rPr lang="es-AR" sz="2800" dirty="0" smtClean="0"/>
              <a:t>asumen </a:t>
            </a:r>
            <a:r>
              <a:rPr lang="es-AR" sz="2800" dirty="0"/>
              <a:t>la condición de ser garantes del derecho a la educación y de la no discriminación de sus pueblos</a:t>
            </a:r>
            <a:r>
              <a:rPr lang="es-AR" sz="2800" dirty="0" smtClean="0"/>
              <a:t>.</a:t>
            </a:r>
          </a:p>
          <a:p>
            <a:pPr>
              <a:buNone/>
            </a:pPr>
            <a:endParaRPr lang="es-AR" sz="2800" dirty="0"/>
          </a:p>
          <a:p>
            <a:r>
              <a:rPr lang="es-AR" sz="2800" b="1" dirty="0"/>
              <a:t>En 2do lugar</a:t>
            </a:r>
            <a:r>
              <a:rPr lang="es-AR" sz="2800" dirty="0"/>
              <a:t>, el marco normativo al mismo tiempo potencia las acciones de los pueblos indígenas y afrodescendientes y los expresa. </a:t>
            </a:r>
            <a:endParaRPr lang="es-AR" sz="2800" dirty="0" smtClean="0"/>
          </a:p>
          <a:p>
            <a:pPr>
              <a:buNone/>
            </a:pPr>
            <a:endParaRPr lang="es-AR" sz="2800" dirty="0"/>
          </a:p>
          <a:p>
            <a:r>
              <a:rPr lang="es-AR" sz="2800" b="1" dirty="0"/>
              <a:t>En 3er lugar</a:t>
            </a:r>
            <a:r>
              <a:rPr lang="es-AR" sz="2800" dirty="0"/>
              <a:t>, el discurso perteneciente al </a:t>
            </a:r>
            <a:r>
              <a:rPr lang="es-AR" sz="2800" b="1" dirty="0"/>
              <a:t>enfoque de derechos</a:t>
            </a:r>
            <a:r>
              <a:rPr lang="es-AR" sz="2800" dirty="0"/>
              <a:t> se consolidó como un lenguaje común y fue adoptado y legitimado, tanto por los agentes del gobierno como por los representantes de los pueblos. </a:t>
            </a:r>
          </a:p>
          <a:p>
            <a:pPr>
              <a:buNone/>
            </a:pPr>
            <a:endParaRPr lang="es-AR" sz="2800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rmAutofit fontScale="90000"/>
          </a:bodyPr>
          <a:lstStyle/>
          <a:p>
            <a:r>
              <a:rPr lang="es-AR" sz="3100" b="1" dirty="0"/>
              <a:t>La educación de los pueblos indígenas </a:t>
            </a:r>
            <a:r>
              <a:rPr lang="es-AR" sz="3100" b="1" dirty="0" smtClean="0"/>
              <a:t/>
            </a:r>
            <a:br>
              <a:rPr lang="es-AR" sz="3100" b="1" dirty="0" smtClean="0"/>
            </a:br>
            <a:r>
              <a:rPr lang="es-AR" sz="3100" b="1" dirty="0" smtClean="0"/>
              <a:t>y </a:t>
            </a:r>
            <a:r>
              <a:rPr lang="es-AR" sz="3100" b="1" dirty="0"/>
              <a:t>afrodescendientes</a:t>
            </a:r>
            <a:r>
              <a:rPr lang="es-AR" dirty="0"/>
              <a:t/>
            </a:r>
            <a:br>
              <a:rPr lang="es-AR" dirty="0"/>
            </a:b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556792"/>
            <a:ext cx="8229600" cy="468052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s-AR" sz="2800" b="1" dirty="0" smtClean="0"/>
              <a:t>Conclusiones:</a:t>
            </a:r>
          </a:p>
          <a:p>
            <a:pPr>
              <a:buNone/>
            </a:pPr>
            <a:endParaRPr lang="es-AR" sz="2800" b="1" dirty="0" smtClean="0"/>
          </a:p>
          <a:p>
            <a:pPr>
              <a:buNone/>
            </a:pPr>
            <a:r>
              <a:rPr lang="es-AR" sz="2800" b="1" dirty="0"/>
              <a:t>Tensión</a:t>
            </a:r>
            <a:r>
              <a:rPr lang="es-AR" sz="2800" dirty="0"/>
              <a:t>: </a:t>
            </a:r>
            <a:endParaRPr lang="es-AR" sz="2800" dirty="0" smtClean="0"/>
          </a:p>
          <a:p>
            <a:pPr>
              <a:buNone/>
            </a:pPr>
            <a:endParaRPr lang="es-AR" sz="2800" dirty="0" smtClean="0"/>
          </a:p>
          <a:p>
            <a:r>
              <a:rPr lang="es-AR" sz="2800" dirty="0" smtClean="0"/>
              <a:t>Por </a:t>
            </a:r>
            <a:r>
              <a:rPr lang="es-AR" sz="2800" dirty="0"/>
              <a:t>un lado, los referentes de los pueblos reconocen y aplauden los avances alcanzados en el ámbito legislativo. </a:t>
            </a:r>
          </a:p>
          <a:p>
            <a:pPr>
              <a:buNone/>
            </a:pPr>
            <a:endParaRPr lang="es-AR" sz="2800" dirty="0" smtClean="0"/>
          </a:p>
          <a:p>
            <a:r>
              <a:rPr lang="es-AR" sz="2800" dirty="0"/>
              <a:t>P</a:t>
            </a:r>
            <a:r>
              <a:rPr lang="es-AR" sz="2800" dirty="0" smtClean="0"/>
              <a:t>or </a:t>
            </a:r>
            <a:r>
              <a:rPr lang="es-AR" sz="2800" dirty="0"/>
              <a:t>otro lado, cuestionan las políticas emanadas desde el estado. </a:t>
            </a:r>
          </a:p>
          <a:p>
            <a:pPr>
              <a:buNone/>
            </a:pPr>
            <a:endParaRPr lang="es-AR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Autofit/>
          </a:bodyPr>
          <a:lstStyle/>
          <a:p>
            <a:r>
              <a:rPr lang="es-AR" sz="2800" b="1" dirty="0"/>
              <a:t>La educación de los pueblos indígenas </a:t>
            </a:r>
            <a:r>
              <a:rPr lang="es-AR" sz="2800" b="1" dirty="0" smtClean="0"/>
              <a:t/>
            </a:r>
            <a:br>
              <a:rPr lang="es-AR" sz="2800" b="1" dirty="0" smtClean="0"/>
            </a:br>
            <a:r>
              <a:rPr lang="es-AR" sz="2800" b="1" dirty="0" smtClean="0"/>
              <a:t>y </a:t>
            </a:r>
            <a:r>
              <a:rPr lang="es-AR" sz="2800" b="1" dirty="0"/>
              <a:t>afrodescendientes</a:t>
            </a:r>
            <a:r>
              <a:rPr lang="es-AR" sz="2000" dirty="0"/>
              <a:t/>
            </a:r>
            <a:br>
              <a:rPr lang="es-AR" sz="2000" dirty="0"/>
            </a:br>
            <a:endParaRPr lang="es-AR" sz="2000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556792"/>
            <a:ext cx="8229600" cy="468052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s-AR" sz="2800" b="1" dirty="0" smtClean="0"/>
              <a:t>Conclusiones:</a:t>
            </a:r>
          </a:p>
          <a:p>
            <a:pPr>
              <a:buNone/>
            </a:pPr>
            <a:endParaRPr lang="es-AR" sz="2800" b="1" dirty="0" smtClean="0"/>
          </a:p>
          <a:p>
            <a:pPr>
              <a:buNone/>
            </a:pPr>
            <a:r>
              <a:rPr lang="es-AR" sz="2800" dirty="0" smtClean="0"/>
              <a:t>Demandas </a:t>
            </a:r>
            <a:r>
              <a:rPr lang="es-AR" sz="2800" dirty="0"/>
              <a:t>que los pueblos indígenas y afrodescendientes realizan al Estado</a:t>
            </a:r>
            <a:r>
              <a:rPr lang="es-AR" sz="2800" dirty="0" smtClean="0"/>
              <a:t>:</a:t>
            </a:r>
          </a:p>
          <a:p>
            <a:pPr>
              <a:buNone/>
            </a:pPr>
            <a:endParaRPr lang="es-AR" sz="2800" dirty="0"/>
          </a:p>
          <a:p>
            <a:r>
              <a:rPr lang="es-AR" sz="2800" dirty="0" smtClean="0"/>
              <a:t>Territorio</a:t>
            </a:r>
          </a:p>
          <a:p>
            <a:pPr>
              <a:buNone/>
            </a:pPr>
            <a:endParaRPr lang="es-AR" sz="2800" dirty="0"/>
          </a:p>
          <a:p>
            <a:r>
              <a:rPr lang="es-AR" sz="2800" dirty="0" smtClean="0"/>
              <a:t>Reconocimiento</a:t>
            </a:r>
          </a:p>
          <a:p>
            <a:pPr>
              <a:buNone/>
            </a:pPr>
            <a:endParaRPr lang="es-AR" sz="2800" dirty="0"/>
          </a:p>
          <a:p>
            <a:r>
              <a:rPr lang="es-AR" sz="2800" dirty="0" smtClean="0"/>
              <a:t>Participación</a:t>
            </a:r>
          </a:p>
          <a:p>
            <a:pPr>
              <a:buNone/>
            </a:pPr>
            <a:endParaRPr lang="es-AR" sz="2800" dirty="0"/>
          </a:p>
          <a:p>
            <a:pPr algn="just">
              <a:buNone/>
            </a:pPr>
            <a:r>
              <a:rPr lang="es-AR" sz="2800" b="1" dirty="0" smtClean="0"/>
              <a:t>	La </a:t>
            </a:r>
            <a:r>
              <a:rPr lang="es-AR" sz="2800" b="1" dirty="0"/>
              <a:t>ausencia de reconocimiento junto con la no participación en la gestión de los asuntos públicos </a:t>
            </a:r>
            <a:r>
              <a:rPr lang="es-AR" sz="2800" b="1" dirty="0" smtClean="0"/>
              <a:t>constituye </a:t>
            </a:r>
            <a:r>
              <a:rPr lang="es-AR" sz="2800" b="1" dirty="0"/>
              <a:t>el principal motivo de desencuentro y conflicto entre estos pueblos y el estado.</a:t>
            </a:r>
            <a:endParaRPr lang="es-AR" sz="2800" dirty="0"/>
          </a:p>
          <a:p>
            <a:pPr>
              <a:buNone/>
            </a:pPr>
            <a:endParaRPr lang="es-AR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Autofit/>
          </a:bodyPr>
          <a:lstStyle/>
          <a:p>
            <a:r>
              <a:rPr lang="es-AR" sz="2800" b="1" dirty="0"/>
              <a:t>La educación de los pueblos indígenas </a:t>
            </a:r>
            <a:r>
              <a:rPr lang="es-AR" sz="2800" b="1" dirty="0" smtClean="0"/>
              <a:t/>
            </a:r>
            <a:br>
              <a:rPr lang="es-AR" sz="2800" b="1" dirty="0" smtClean="0"/>
            </a:br>
            <a:r>
              <a:rPr lang="es-AR" sz="2800" b="1" dirty="0" smtClean="0"/>
              <a:t>y </a:t>
            </a:r>
            <a:r>
              <a:rPr lang="es-AR" sz="2800" b="1" dirty="0"/>
              <a:t>afrodescendientes</a:t>
            </a:r>
            <a:r>
              <a:rPr lang="es-AR" sz="2000" dirty="0"/>
              <a:t/>
            </a:r>
            <a:br>
              <a:rPr lang="es-AR" sz="2000" dirty="0"/>
            </a:br>
            <a:endParaRPr lang="es-AR" sz="2000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556792"/>
            <a:ext cx="8229600" cy="468052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s-AR" sz="2800" b="1" dirty="0" smtClean="0"/>
              <a:t>Conclusiones:</a:t>
            </a:r>
          </a:p>
          <a:p>
            <a:pPr>
              <a:buNone/>
            </a:pPr>
            <a:endParaRPr lang="es-AR" sz="2800" b="1" dirty="0" smtClean="0"/>
          </a:p>
          <a:p>
            <a:pPr algn="just">
              <a:buNone/>
            </a:pPr>
            <a:r>
              <a:rPr lang="es-AR" b="1" dirty="0"/>
              <a:t>Las demandas de los pueblos indígenas y afrodescendientes se inscriben sobre este doble desafío</a:t>
            </a:r>
            <a:r>
              <a:rPr lang="es-AR" b="1" dirty="0" smtClean="0"/>
              <a:t>:</a:t>
            </a:r>
          </a:p>
          <a:p>
            <a:pPr>
              <a:buNone/>
            </a:pPr>
            <a:endParaRPr lang="es-AR" b="1" dirty="0"/>
          </a:p>
          <a:p>
            <a:r>
              <a:rPr lang="es-AR" sz="2000" dirty="0"/>
              <a:t>Por un lado, se confronta al conjunto de la sociedad con el hecho de que la desigualdad constituye un aspecto de la realidad del que todos son </a:t>
            </a:r>
            <a:r>
              <a:rPr lang="es-AR" sz="2000" dirty="0" smtClean="0"/>
              <a:t>partícipes. </a:t>
            </a:r>
          </a:p>
          <a:p>
            <a:pPr>
              <a:buNone/>
            </a:pPr>
            <a:endParaRPr lang="es-AR" sz="2000" dirty="0"/>
          </a:p>
          <a:p>
            <a:r>
              <a:rPr lang="es-AR" sz="2000" dirty="0"/>
              <a:t>Por el otro, confronta a la sociedad con el que hecho que la diversidad es un aspecto que involucra a toda la sociedad. </a:t>
            </a:r>
          </a:p>
          <a:p>
            <a:pPr>
              <a:buNone/>
            </a:pPr>
            <a:endParaRPr lang="es-AR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rmAutofit fontScale="90000"/>
          </a:bodyPr>
          <a:lstStyle/>
          <a:p>
            <a:r>
              <a:rPr lang="es-AR" sz="3100" b="1" dirty="0"/>
              <a:t>La educación de los pueblos indígenas </a:t>
            </a:r>
            <a:r>
              <a:rPr lang="es-AR" sz="3100" b="1" dirty="0" smtClean="0"/>
              <a:t/>
            </a:r>
            <a:br>
              <a:rPr lang="es-AR" sz="3100" b="1" dirty="0" smtClean="0"/>
            </a:br>
            <a:r>
              <a:rPr lang="es-AR" sz="3100" b="1" dirty="0" smtClean="0"/>
              <a:t>y </a:t>
            </a:r>
            <a:r>
              <a:rPr lang="es-AR" sz="3100" b="1" dirty="0"/>
              <a:t>afrodescendientes</a:t>
            </a:r>
            <a:r>
              <a:rPr lang="es-AR" dirty="0"/>
              <a:t/>
            </a:r>
            <a:br>
              <a:rPr lang="es-AR" dirty="0"/>
            </a:b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556792"/>
            <a:ext cx="8229600" cy="468052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s-AR" sz="2800" b="1" dirty="0" smtClean="0"/>
              <a:t>Conclusiones:</a:t>
            </a:r>
          </a:p>
          <a:p>
            <a:pPr>
              <a:buNone/>
            </a:pPr>
            <a:endParaRPr lang="es-AR" sz="2800" b="1" dirty="0" smtClean="0"/>
          </a:p>
          <a:p>
            <a:r>
              <a:rPr lang="es-AR" sz="2600" dirty="0"/>
              <a:t>Para avanzar a la plena integración de los pueblos indígenas y afrodescendientes el Estado pueda correrse del lugar de solo responder a presiones exógenas o endógenas </a:t>
            </a:r>
            <a:r>
              <a:rPr lang="es-AR" sz="2600" dirty="0" smtClean="0"/>
              <a:t>y asumir </a:t>
            </a:r>
            <a:r>
              <a:rPr lang="es-AR" sz="2600" dirty="0"/>
              <a:t>un liderazgo propio y fundamentado a la hora de abordar su agenda</a:t>
            </a:r>
            <a:r>
              <a:rPr lang="es-AR" sz="2600" dirty="0" smtClean="0"/>
              <a:t>.</a:t>
            </a:r>
          </a:p>
          <a:p>
            <a:pPr>
              <a:buNone/>
            </a:pPr>
            <a:endParaRPr lang="es-AR" sz="2600" dirty="0"/>
          </a:p>
          <a:p>
            <a:r>
              <a:rPr lang="es-AR" sz="2600" dirty="0"/>
              <a:t>Esta agenda requiere como punto de partida reconocer la persistencia de prácticas racistas y discriminatorias, tanto dentro como fuera de las propias instituciones estatales.</a:t>
            </a:r>
          </a:p>
          <a:p>
            <a:pPr>
              <a:buNone/>
            </a:pPr>
            <a:endParaRPr lang="es-AR" sz="2800" dirty="0"/>
          </a:p>
          <a:p>
            <a:pPr>
              <a:buNone/>
            </a:pPr>
            <a:endParaRPr lang="es-AR" sz="2800" b="1" dirty="0" smtClean="0"/>
          </a:p>
          <a:p>
            <a:pPr>
              <a:buNone/>
            </a:pPr>
            <a:endParaRPr lang="es-AR" sz="2800" b="1" dirty="0" smtClean="0"/>
          </a:p>
          <a:p>
            <a:pPr>
              <a:buNone/>
            </a:pPr>
            <a:endParaRPr lang="es-AR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rmAutofit fontScale="90000"/>
          </a:bodyPr>
          <a:lstStyle/>
          <a:p>
            <a:r>
              <a:rPr lang="es-AR" sz="3100" b="1" dirty="0"/>
              <a:t>La educación de los pueblos indígenas </a:t>
            </a:r>
            <a:r>
              <a:rPr lang="es-AR" sz="3100" b="1" dirty="0" smtClean="0"/>
              <a:t/>
            </a:r>
            <a:br>
              <a:rPr lang="es-AR" sz="3100" b="1" dirty="0" smtClean="0"/>
            </a:br>
            <a:r>
              <a:rPr lang="es-AR" sz="3100" b="1" dirty="0" smtClean="0"/>
              <a:t>y </a:t>
            </a:r>
            <a:r>
              <a:rPr lang="es-AR" sz="3100" b="1" dirty="0"/>
              <a:t>afrodescendientes</a:t>
            </a:r>
            <a:r>
              <a:rPr lang="es-AR" dirty="0"/>
              <a:t/>
            </a:r>
            <a:br>
              <a:rPr lang="es-AR" dirty="0"/>
            </a:b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s-AR" sz="2800" b="1" dirty="0"/>
              <a:t>Introducción</a:t>
            </a:r>
          </a:p>
          <a:p>
            <a:pPr>
              <a:buNone/>
            </a:pPr>
            <a:r>
              <a:rPr lang="es-AR" dirty="0"/>
              <a:t>En América Latina viven:</a:t>
            </a:r>
          </a:p>
          <a:p>
            <a:r>
              <a:rPr lang="es-AR" dirty="0"/>
              <a:t>Entre 40 y 50 millones de </a:t>
            </a:r>
            <a:r>
              <a:rPr lang="es-AR" dirty="0" smtClean="0"/>
              <a:t>indígenas</a:t>
            </a:r>
            <a:endParaRPr lang="es-AR" dirty="0"/>
          </a:p>
          <a:p>
            <a:r>
              <a:rPr lang="es-AR" dirty="0"/>
              <a:t>150 millones de </a:t>
            </a:r>
            <a:r>
              <a:rPr lang="es-AR" dirty="0" smtClean="0"/>
              <a:t>afrodescendientes</a:t>
            </a:r>
          </a:p>
          <a:p>
            <a:pPr>
              <a:buNone/>
            </a:pPr>
            <a:endParaRPr lang="es-AR" sz="2800" dirty="0"/>
          </a:p>
          <a:p>
            <a:pPr>
              <a:buNone/>
            </a:pPr>
            <a:r>
              <a:rPr lang="es-AR" sz="2800" b="1" dirty="0"/>
              <a:t>Propósito de la </a:t>
            </a:r>
            <a:r>
              <a:rPr lang="es-AR" sz="2800" b="1" dirty="0" smtClean="0"/>
              <a:t>investigación</a:t>
            </a:r>
          </a:p>
          <a:p>
            <a:pPr>
              <a:buNone/>
            </a:pPr>
            <a:endParaRPr lang="es-AR" sz="2800" dirty="0"/>
          </a:p>
          <a:p>
            <a:pPr>
              <a:buNone/>
            </a:pPr>
            <a:r>
              <a:rPr lang="es-AR" dirty="0"/>
              <a:t>Aportar información e </a:t>
            </a:r>
            <a:r>
              <a:rPr lang="es-AR" dirty="0" smtClean="0"/>
              <a:t>interpretaciones específicas sobre </a:t>
            </a:r>
            <a:r>
              <a:rPr lang="es-AR" dirty="0"/>
              <a:t>la realidad social y educativa de indígenas y afrodescendientes de América Latina</a:t>
            </a:r>
          </a:p>
          <a:p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Autofit/>
          </a:bodyPr>
          <a:lstStyle/>
          <a:p>
            <a:r>
              <a:rPr lang="es-AR" sz="2800" b="1" dirty="0"/>
              <a:t>La educación de los pueblos indígenas </a:t>
            </a:r>
            <a:r>
              <a:rPr lang="es-AR" sz="2800" b="1" dirty="0" smtClean="0"/>
              <a:t/>
            </a:r>
            <a:br>
              <a:rPr lang="es-AR" sz="2800" b="1" dirty="0" smtClean="0"/>
            </a:br>
            <a:r>
              <a:rPr lang="es-AR" sz="2800" b="1" dirty="0" smtClean="0"/>
              <a:t>y </a:t>
            </a:r>
            <a:r>
              <a:rPr lang="es-AR" sz="2800" b="1" dirty="0"/>
              <a:t>afrodescendientes</a:t>
            </a:r>
            <a:r>
              <a:rPr lang="es-AR" sz="2000" dirty="0"/>
              <a:t/>
            </a:r>
            <a:br>
              <a:rPr lang="es-AR" sz="2000" dirty="0"/>
            </a:br>
            <a:endParaRPr lang="es-AR" sz="2000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988840"/>
            <a:ext cx="7467600" cy="44851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AR" sz="2800" b="1" dirty="0"/>
              <a:t>Punto de partida:</a:t>
            </a:r>
            <a:r>
              <a:rPr lang="es-AR" sz="2800" dirty="0"/>
              <a:t> Capítulo </a:t>
            </a:r>
            <a:r>
              <a:rPr lang="es-AR" sz="2800" dirty="0" smtClean="0"/>
              <a:t>1</a:t>
            </a:r>
          </a:p>
          <a:p>
            <a:pPr>
              <a:buNone/>
            </a:pPr>
            <a:endParaRPr lang="es-AR" sz="2800" dirty="0"/>
          </a:p>
          <a:p>
            <a:r>
              <a:rPr lang="es-AR" dirty="0"/>
              <a:t>Repaso sobre la historia de los indígenas y los afrodescendientes de América Latina. </a:t>
            </a:r>
            <a:endParaRPr lang="es-AR" dirty="0" smtClean="0"/>
          </a:p>
          <a:p>
            <a:pPr>
              <a:buNone/>
            </a:pPr>
            <a:endParaRPr lang="es-AR" dirty="0" smtClean="0"/>
          </a:p>
          <a:p>
            <a:pPr>
              <a:buNone/>
            </a:pPr>
            <a:endParaRPr lang="es-AR" dirty="0"/>
          </a:p>
          <a:p>
            <a:r>
              <a:rPr lang="es-AR" dirty="0"/>
              <a:t>Contextualización de los cambios que produjeron en los últimos cuarenta o cincuenta años en la situación de estos pueblos.</a:t>
            </a:r>
          </a:p>
          <a:p>
            <a:pPr>
              <a:buNone/>
            </a:pP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rmAutofit fontScale="90000"/>
          </a:bodyPr>
          <a:lstStyle/>
          <a:p>
            <a:r>
              <a:rPr lang="es-AR" sz="3100" b="1" dirty="0"/>
              <a:t>La educación de los pueblos indígenas </a:t>
            </a:r>
            <a:r>
              <a:rPr lang="es-AR" sz="3100" b="1" dirty="0" smtClean="0"/>
              <a:t/>
            </a:r>
            <a:br>
              <a:rPr lang="es-AR" sz="3100" b="1" dirty="0" smtClean="0"/>
            </a:br>
            <a:r>
              <a:rPr lang="es-AR" sz="3100" b="1" dirty="0" smtClean="0"/>
              <a:t>y </a:t>
            </a:r>
            <a:r>
              <a:rPr lang="es-AR" sz="3100" b="1" dirty="0"/>
              <a:t>afrodescendientes</a:t>
            </a:r>
            <a:r>
              <a:rPr lang="es-AR" dirty="0"/>
              <a:t/>
            </a:r>
            <a:br>
              <a:rPr lang="es-AR" dirty="0"/>
            </a:b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s-AR" sz="2800" dirty="0" smtClean="0"/>
          </a:p>
          <a:p>
            <a:pPr>
              <a:buNone/>
            </a:pPr>
            <a:r>
              <a:rPr lang="es-AR" sz="2800" dirty="0" smtClean="0"/>
              <a:t>Capítulo 2</a:t>
            </a:r>
          </a:p>
          <a:p>
            <a:pPr>
              <a:buNone/>
            </a:pPr>
            <a:endParaRPr lang="es-AR" sz="2800" dirty="0"/>
          </a:p>
          <a:p>
            <a:r>
              <a:rPr lang="es-AR" dirty="0"/>
              <a:t>Perfil demográfico de los pueblos indígenas y </a:t>
            </a:r>
            <a:r>
              <a:rPr lang="es-AR" dirty="0" smtClean="0"/>
              <a:t>afrodescendientes</a:t>
            </a:r>
          </a:p>
          <a:p>
            <a:pPr>
              <a:buNone/>
            </a:pPr>
            <a:endParaRPr lang="es-AR" dirty="0"/>
          </a:p>
          <a:p>
            <a:r>
              <a:rPr lang="es-AR" dirty="0"/>
              <a:t>Efectos de un nuevo escenario, cuando se cuantifican los avances alcanzados en el acceso a la educación formal.</a:t>
            </a:r>
          </a:p>
          <a:p>
            <a:pPr>
              <a:buNone/>
            </a:pPr>
            <a:endParaRPr lang="es-AR" sz="28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rmAutofit fontScale="90000"/>
          </a:bodyPr>
          <a:lstStyle/>
          <a:p>
            <a:r>
              <a:rPr lang="es-AR" sz="3100" b="1" dirty="0"/>
              <a:t>La educación de los pueblos indígenas </a:t>
            </a:r>
            <a:r>
              <a:rPr lang="es-AR" sz="3100" b="1" dirty="0" smtClean="0"/>
              <a:t/>
            </a:r>
            <a:br>
              <a:rPr lang="es-AR" sz="3100" b="1" dirty="0" smtClean="0"/>
            </a:br>
            <a:r>
              <a:rPr lang="es-AR" sz="3100" b="1" dirty="0" smtClean="0"/>
              <a:t>y </a:t>
            </a:r>
            <a:r>
              <a:rPr lang="es-AR" sz="3100" b="1" dirty="0"/>
              <a:t>afrodescendientes</a:t>
            </a:r>
            <a:r>
              <a:rPr lang="es-AR" dirty="0"/>
              <a:t/>
            </a:r>
            <a:br>
              <a:rPr lang="es-AR" dirty="0"/>
            </a:b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8229600" cy="48965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AR" sz="2800" b="1" dirty="0"/>
              <a:t>Capítulo </a:t>
            </a:r>
            <a:r>
              <a:rPr lang="es-AR" sz="2800" b="1" dirty="0" smtClean="0"/>
              <a:t>3:</a:t>
            </a:r>
          </a:p>
          <a:p>
            <a:pPr>
              <a:buNone/>
            </a:pPr>
            <a:endParaRPr lang="es-AR" sz="2800" b="1" dirty="0"/>
          </a:p>
          <a:p>
            <a:r>
              <a:rPr lang="es-AR" dirty="0"/>
              <a:t>Descripción del andamiaje normativo que regula la interacción entre el Estado y los pueblos indígenas y </a:t>
            </a:r>
            <a:r>
              <a:rPr lang="es-AR" dirty="0" smtClean="0"/>
              <a:t>afrodescendientes:</a:t>
            </a:r>
          </a:p>
          <a:p>
            <a:pPr>
              <a:buNone/>
            </a:pPr>
            <a:endParaRPr lang="es-AR" dirty="0" smtClean="0"/>
          </a:p>
          <a:p>
            <a:pPr>
              <a:buNone/>
            </a:pPr>
            <a:r>
              <a:rPr lang="es-AR" dirty="0"/>
              <a:t> </a:t>
            </a:r>
            <a:r>
              <a:rPr lang="es-AR" dirty="0" smtClean="0"/>
              <a:t>    -A </a:t>
            </a:r>
            <a:r>
              <a:rPr lang="es-AR" dirty="0"/>
              <a:t>nivel supranacional </a:t>
            </a:r>
            <a:endParaRPr lang="es-AR" dirty="0" smtClean="0"/>
          </a:p>
          <a:p>
            <a:pPr>
              <a:buNone/>
            </a:pPr>
            <a:endParaRPr lang="es-AR" dirty="0"/>
          </a:p>
          <a:p>
            <a:pPr>
              <a:buNone/>
            </a:pPr>
            <a:r>
              <a:rPr lang="es-AR" dirty="0" smtClean="0"/>
              <a:t>     -Dentro </a:t>
            </a:r>
            <a:r>
              <a:rPr lang="es-AR" dirty="0"/>
              <a:t>de cada uno de los Estados de la región. </a:t>
            </a:r>
          </a:p>
          <a:p>
            <a:pPr>
              <a:buNone/>
            </a:pPr>
            <a:endParaRPr lang="es-AR" sz="2800" dirty="0"/>
          </a:p>
          <a:p>
            <a:pPr>
              <a:buNone/>
            </a:pPr>
            <a:endParaRPr lang="es-AR" sz="28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rmAutofit fontScale="90000"/>
          </a:bodyPr>
          <a:lstStyle/>
          <a:p>
            <a:r>
              <a:rPr lang="es-AR" sz="3100" b="1" dirty="0"/>
              <a:t>La educación de los pueblos indígenas </a:t>
            </a:r>
            <a:r>
              <a:rPr lang="es-AR" sz="3100" b="1" dirty="0" smtClean="0"/>
              <a:t/>
            </a:r>
            <a:br>
              <a:rPr lang="es-AR" sz="3100" b="1" dirty="0" smtClean="0"/>
            </a:br>
            <a:r>
              <a:rPr lang="es-AR" sz="3100" b="1" dirty="0" smtClean="0"/>
              <a:t>y </a:t>
            </a:r>
            <a:r>
              <a:rPr lang="es-AR" sz="3100" b="1" dirty="0"/>
              <a:t>afrodescendientes</a:t>
            </a:r>
            <a:r>
              <a:rPr lang="es-AR" dirty="0"/>
              <a:t/>
            </a:r>
            <a:br>
              <a:rPr lang="es-AR" dirty="0"/>
            </a:b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700808"/>
            <a:ext cx="8229600" cy="4824536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s-AR" sz="2800" b="1" dirty="0"/>
              <a:t>Capítulo </a:t>
            </a:r>
            <a:r>
              <a:rPr lang="es-AR" sz="2800" b="1" dirty="0" smtClean="0"/>
              <a:t>4:</a:t>
            </a:r>
          </a:p>
          <a:p>
            <a:pPr>
              <a:buNone/>
            </a:pPr>
            <a:endParaRPr lang="es-AR" sz="2800" b="1" dirty="0"/>
          </a:p>
          <a:p>
            <a:pPr>
              <a:buNone/>
            </a:pPr>
            <a:r>
              <a:rPr lang="es-AR" sz="2800" dirty="0"/>
              <a:t>Resultados de un estudio cualitativo que indaga en las voces </a:t>
            </a:r>
            <a:r>
              <a:rPr lang="es-AR" sz="2800" dirty="0" smtClean="0"/>
              <a:t>de todos </a:t>
            </a:r>
            <a:r>
              <a:rPr lang="es-AR" sz="2800" dirty="0"/>
              <a:t>los agentes</a:t>
            </a:r>
            <a:r>
              <a:rPr lang="es-AR" sz="2800" dirty="0" smtClean="0"/>
              <a:t>:</a:t>
            </a:r>
          </a:p>
          <a:p>
            <a:pPr>
              <a:buNone/>
            </a:pPr>
            <a:endParaRPr lang="es-AR" sz="2800" dirty="0"/>
          </a:p>
          <a:p>
            <a:r>
              <a:rPr lang="es-AR" sz="2400" dirty="0"/>
              <a:t>Referentes de organizaciones indígenas y afrodescendientes.</a:t>
            </a:r>
          </a:p>
          <a:p>
            <a:r>
              <a:rPr lang="es-AR" sz="2400" dirty="0"/>
              <a:t>Intelectuales con pertenencia a esos pueblos.</a:t>
            </a:r>
          </a:p>
          <a:p>
            <a:r>
              <a:rPr lang="es-AR" sz="2400" dirty="0"/>
              <a:t>Referentes gubernamentales con incumbencia en educación</a:t>
            </a:r>
            <a:r>
              <a:rPr lang="es-AR" sz="2400" dirty="0" smtClean="0"/>
              <a:t>.</a:t>
            </a:r>
          </a:p>
          <a:p>
            <a:endParaRPr lang="es-AR" sz="2400" dirty="0"/>
          </a:p>
          <a:p>
            <a:pPr>
              <a:buNone/>
            </a:pPr>
            <a:endParaRPr lang="es-AR" sz="2400" dirty="0"/>
          </a:p>
          <a:p>
            <a:pPr>
              <a:buNone/>
            </a:pPr>
            <a:r>
              <a:rPr lang="es-AR" sz="2800" b="1" dirty="0"/>
              <a:t>Países seleccionados</a:t>
            </a:r>
            <a:r>
              <a:rPr lang="es-AR" sz="2800" b="1" dirty="0" smtClean="0"/>
              <a:t>:</a:t>
            </a:r>
          </a:p>
          <a:p>
            <a:pPr>
              <a:buNone/>
            </a:pPr>
            <a:endParaRPr lang="es-AR" sz="2800" b="1" dirty="0"/>
          </a:p>
          <a:p>
            <a:r>
              <a:rPr lang="es-AR" sz="2600" b="1" dirty="0"/>
              <a:t>Ecuador, Guatemala, México y Perú</a:t>
            </a:r>
            <a:r>
              <a:rPr lang="es-AR" sz="2600" dirty="0"/>
              <a:t>: tratamiento de la cuestión </a:t>
            </a:r>
            <a:r>
              <a:rPr lang="es-AR" sz="2600" dirty="0" smtClean="0"/>
              <a:t>indígena.</a:t>
            </a:r>
            <a:endParaRPr lang="es-AR" sz="2600" dirty="0"/>
          </a:p>
          <a:p>
            <a:r>
              <a:rPr lang="es-AR" sz="2600" b="1" dirty="0"/>
              <a:t>Brasil, </a:t>
            </a:r>
            <a:r>
              <a:rPr lang="es-AR" sz="2600" b="1" dirty="0" smtClean="0"/>
              <a:t>Colombia y República Dominicana</a:t>
            </a:r>
            <a:r>
              <a:rPr lang="es-AR" sz="2600" dirty="0" smtClean="0"/>
              <a:t>: </a:t>
            </a:r>
            <a:r>
              <a:rPr lang="es-AR" sz="2600" dirty="0"/>
              <a:t>tratamiento de la cuestión </a:t>
            </a:r>
            <a:r>
              <a:rPr lang="es-AR" sz="2600" dirty="0" smtClean="0"/>
              <a:t>afrodescendiente. </a:t>
            </a:r>
            <a:endParaRPr lang="es-AR" sz="2600" dirty="0"/>
          </a:p>
          <a:p>
            <a:pPr>
              <a:buNone/>
            </a:pPr>
            <a:endParaRPr lang="es-AR" sz="28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Autofit/>
          </a:bodyPr>
          <a:lstStyle/>
          <a:p>
            <a:r>
              <a:rPr lang="es-AR" sz="2800" b="1" dirty="0"/>
              <a:t>La educación de los pueblos indígenas </a:t>
            </a:r>
            <a:r>
              <a:rPr lang="es-AR" sz="2800" b="1" dirty="0" smtClean="0"/>
              <a:t/>
            </a:r>
            <a:br>
              <a:rPr lang="es-AR" sz="2800" b="1" dirty="0" smtClean="0"/>
            </a:br>
            <a:r>
              <a:rPr lang="es-AR" sz="2800" b="1" dirty="0" smtClean="0"/>
              <a:t>y </a:t>
            </a:r>
            <a:r>
              <a:rPr lang="es-AR" sz="2800" b="1" dirty="0"/>
              <a:t>afrodescendientes</a:t>
            </a:r>
            <a:r>
              <a:rPr lang="es-AR" sz="2000" dirty="0"/>
              <a:t/>
            </a:r>
            <a:br>
              <a:rPr lang="es-AR" sz="2000" dirty="0"/>
            </a:br>
            <a:endParaRPr lang="es-AR" sz="2000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8229600" cy="5112568"/>
          </a:xfrm>
        </p:spPr>
        <p:txBody>
          <a:bodyPr>
            <a:normAutofit/>
          </a:bodyPr>
          <a:lstStyle/>
          <a:p>
            <a:pPr>
              <a:buNone/>
            </a:pPr>
            <a:endParaRPr lang="es-AR" sz="2800" b="1" dirty="0" smtClean="0"/>
          </a:p>
          <a:p>
            <a:pPr>
              <a:buNone/>
            </a:pPr>
            <a:endParaRPr lang="es-AR" sz="3200" b="1" dirty="0" smtClean="0"/>
          </a:p>
          <a:p>
            <a:pPr>
              <a:buNone/>
            </a:pPr>
            <a:r>
              <a:rPr lang="es-AR" sz="3200" b="1" dirty="0" smtClean="0"/>
              <a:t>Conclusiones</a:t>
            </a:r>
            <a:r>
              <a:rPr lang="es-AR" sz="3200" b="1" dirty="0"/>
              <a:t>:</a:t>
            </a:r>
            <a:r>
              <a:rPr lang="es-AR" sz="3200" dirty="0"/>
              <a:t> </a:t>
            </a:r>
            <a:endParaRPr lang="es-AR" sz="3200" dirty="0" smtClean="0"/>
          </a:p>
          <a:p>
            <a:pPr>
              <a:buNone/>
            </a:pPr>
            <a:endParaRPr lang="es-AR" dirty="0"/>
          </a:p>
          <a:p>
            <a:pPr>
              <a:buNone/>
            </a:pPr>
            <a:r>
              <a:rPr lang="es-AR" dirty="0" smtClean="0"/>
              <a:t>Intenta </a:t>
            </a:r>
            <a:r>
              <a:rPr lang="es-AR" dirty="0"/>
              <a:t>destacar los principales hallazgos pero también subrayar los desafíos que representa desarrollar una agenda regional que se decida y defina a partir del pleno reconocimiento de los indígenas y afrodescendientes de América Latina.</a:t>
            </a:r>
          </a:p>
          <a:p>
            <a:pPr>
              <a:buNone/>
            </a:pPr>
            <a:endParaRPr lang="es-AR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Autofit/>
          </a:bodyPr>
          <a:lstStyle/>
          <a:p>
            <a:r>
              <a:rPr lang="es-AR" sz="2800" b="1" dirty="0"/>
              <a:t>La educación de los pueblos indígenas </a:t>
            </a:r>
            <a:r>
              <a:rPr lang="es-AR" sz="2800" b="1" dirty="0" smtClean="0"/>
              <a:t/>
            </a:r>
            <a:br>
              <a:rPr lang="es-AR" sz="2800" b="1" dirty="0" smtClean="0"/>
            </a:br>
            <a:r>
              <a:rPr lang="es-AR" sz="2800" b="1" dirty="0" smtClean="0"/>
              <a:t>y </a:t>
            </a:r>
            <a:r>
              <a:rPr lang="es-AR" sz="2800" b="1" dirty="0"/>
              <a:t>afrodescendientes</a:t>
            </a:r>
            <a:r>
              <a:rPr lang="es-AR" sz="2000" dirty="0"/>
              <a:t/>
            </a:r>
            <a:br>
              <a:rPr lang="es-AR" sz="2000" dirty="0"/>
            </a:br>
            <a:endParaRPr lang="es-AR" sz="2000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556792"/>
            <a:ext cx="8229600" cy="468052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s-AR" sz="2800" b="1" dirty="0" smtClean="0"/>
              <a:t>Conclusiones:</a:t>
            </a:r>
          </a:p>
          <a:p>
            <a:pPr>
              <a:buNone/>
            </a:pPr>
            <a:endParaRPr lang="es-AR" sz="2800" b="1" dirty="0" smtClean="0"/>
          </a:p>
          <a:p>
            <a:pPr>
              <a:buNone/>
            </a:pPr>
            <a:r>
              <a:rPr lang="es-AR" sz="2800" b="1" dirty="0"/>
              <a:t>Balance de la situación social y educativa de </a:t>
            </a:r>
            <a:r>
              <a:rPr lang="es-AR" sz="2800" b="1" dirty="0" smtClean="0"/>
              <a:t>las poblaciones </a:t>
            </a:r>
            <a:r>
              <a:rPr lang="es-AR" sz="2800" b="1" dirty="0"/>
              <a:t>indígenas y </a:t>
            </a:r>
            <a:r>
              <a:rPr lang="es-AR" sz="2800" b="1" dirty="0" smtClean="0"/>
              <a:t>afrodescendientes</a:t>
            </a:r>
          </a:p>
          <a:p>
            <a:pPr>
              <a:buNone/>
            </a:pPr>
            <a:endParaRPr lang="es-AR" sz="2800" dirty="0"/>
          </a:p>
          <a:p>
            <a:r>
              <a:rPr lang="es-AR" sz="2400" b="1" dirty="0"/>
              <a:t>Situación social</a:t>
            </a:r>
            <a:r>
              <a:rPr lang="es-AR" sz="2400" dirty="0"/>
              <a:t>: los indígenas y afrodescendientes continúan siendo los más desfavorecidos de la región</a:t>
            </a:r>
            <a:r>
              <a:rPr lang="es-AR" sz="2400" dirty="0" smtClean="0"/>
              <a:t>.</a:t>
            </a:r>
          </a:p>
          <a:p>
            <a:pPr>
              <a:buNone/>
            </a:pPr>
            <a:endParaRPr lang="es-AR" sz="2400" dirty="0"/>
          </a:p>
          <a:p>
            <a:r>
              <a:rPr lang="es-AR" sz="2400" b="1" dirty="0"/>
              <a:t>Situación educativa</a:t>
            </a:r>
            <a:r>
              <a:rPr lang="es-AR" sz="2400" dirty="0"/>
              <a:t>: se observan avances significativos hacia la plena escolarización en los niveles escolaridad obligatoria.</a:t>
            </a:r>
          </a:p>
          <a:p>
            <a:pPr>
              <a:buNone/>
            </a:pPr>
            <a:endParaRPr lang="es-AR" sz="2800" dirty="0"/>
          </a:p>
          <a:p>
            <a:pPr>
              <a:buNone/>
            </a:pPr>
            <a:endParaRPr lang="es-AR" sz="28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rmAutofit fontScale="90000"/>
          </a:bodyPr>
          <a:lstStyle/>
          <a:p>
            <a:r>
              <a:rPr lang="es-AR" sz="3100" b="1" dirty="0"/>
              <a:t>La educación de los pueblos indígenas </a:t>
            </a:r>
            <a:r>
              <a:rPr lang="es-AR" sz="3100" b="1" dirty="0" smtClean="0"/>
              <a:t/>
            </a:r>
            <a:br>
              <a:rPr lang="es-AR" sz="3100" b="1" dirty="0" smtClean="0"/>
            </a:br>
            <a:r>
              <a:rPr lang="es-AR" sz="3100" b="1" dirty="0" smtClean="0"/>
              <a:t>y </a:t>
            </a:r>
            <a:r>
              <a:rPr lang="es-AR" sz="3100" b="1" dirty="0"/>
              <a:t>afrodescendientes</a:t>
            </a:r>
            <a:r>
              <a:rPr lang="es-AR" dirty="0"/>
              <a:t/>
            </a:r>
            <a:br>
              <a:rPr lang="es-AR" dirty="0"/>
            </a:b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556792"/>
            <a:ext cx="8229600" cy="381642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s-AR" sz="3000" b="1" dirty="0" smtClean="0"/>
              <a:t>Conclusiones:</a:t>
            </a:r>
          </a:p>
          <a:p>
            <a:pPr>
              <a:buNone/>
            </a:pPr>
            <a:endParaRPr lang="es-AR" sz="2800" dirty="0" smtClean="0"/>
          </a:p>
          <a:p>
            <a:pPr>
              <a:buNone/>
            </a:pPr>
            <a:r>
              <a:rPr lang="es-AR" sz="2800" dirty="0" smtClean="0"/>
              <a:t>Tensión </a:t>
            </a:r>
          </a:p>
          <a:p>
            <a:pPr>
              <a:buNone/>
            </a:pPr>
            <a:endParaRPr lang="es-AR" sz="2800" dirty="0"/>
          </a:p>
          <a:p>
            <a:r>
              <a:rPr lang="es-AR" sz="2600" b="1" dirty="0" smtClean="0"/>
              <a:t>Los afrodescendientes e indígenas continúan siendo víctimas de una historia en la que son relegados y discriminados pero, al mismo tiempo, viven en un escenario de logros sin parangón en la historia de su propio desarrollo en América Latina</a:t>
            </a:r>
            <a:r>
              <a:rPr lang="es-AR" sz="2800" b="1" dirty="0" smtClean="0"/>
              <a:t>.</a:t>
            </a:r>
            <a:endParaRPr lang="es-AR" sz="2800" dirty="0" smtClean="0"/>
          </a:p>
          <a:p>
            <a:pPr>
              <a:buNone/>
            </a:pPr>
            <a:endParaRPr lang="es-AR" sz="2800" dirty="0"/>
          </a:p>
          <a:p>
            <a:pPr>
              <a:buNone/>
            </a:pPr>
            <a:endParaRPr lang="es-AR" sz="2800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Mirador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174</TotalTime>
  <Words>812</Words>
  <Application>Microsoft Office PowerPoint</Application>
  <PresentationFormat>Presentación en pantalla (4:3)</PresentationFormat>
  <Paragraphs>127</Paragraphs>
  <Slides>15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0" baseType="lpstr">
      <vt:lpstr>Calibri</vt:lpstr>
      <vt:lpstr>Century Schoolbook</vt:lpstr>
      <vt:lpstr>Wingdings</vt:lpstr>
      <vt:lpstr>Wingdings 2</vt:lpstr>
      <vt:lpstr>Mirador</vt:lpstr>
      <vt:lpstr>La educación de los pueblos indígenas y afrodescendientes </vt:lpstr>
      <vt:lpstr>La educación de los pueblos indígenas  y afrodescendientes </vt:lpstr>
      <vt:lpstr>La educación de los pueblos indígenas  y afrodescendientes </vt:lpstr>
      <vt:lpstr>La educación de los pueblos indígenas  y afrodescendientes </vt:lpstr>
      <vt:lpstr>La educación de los pueblos indígenas  y afrodescendientes </vt:lpstr>
      <vt:lpstr>La educación de los pueblos indígenas  y afrodescendientes </vt:lpstr>
      <vt:lpstr>La educación de los pueblos indígenas  y afrodescendientes </vt:lpstr>
      <vt:lpstr>La educación de los pueblos indígenas  y afrodescendientes </vt:lpstr>
      <vt:lpstr>La educación de los pueblos indígenas  y afrodescendientes </vt:lpstr>
      <vt:lpstr>La educación de los pueblos indígenas  y afrodescendientes </vt:lpstr>
      <vt:lpstr>La educación de los pueblos indígenas  y afrodescendientes </vt:lpstr>
      <vt:lpstr>La educación de los pueblos indígenas  y afrodescendientes </vt:lpstr>
      <vt:lpstr>La educación de los pueblos indígenas  y afrodescendientes </vt:lpstr>
      <vt:lpstr>La educación de los pueblos indígenas  y afrodescendientes </vt:lpstr>
      <vt:lpstr>La educación de los pueblos indígenas  y afrodescendientes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educación de los pueblos indígenas y afrodescendientes</dc:title>
  <dc:creator>Luci</dc:creator>
  <cp:lastModifiedBy>Luci</cp:lastModifiedBy>
  <cp:revision>17</cp:revision>
  <dcterms:created xsi:type="dcterms:W3CDTF">2013-02-12T20:21:57Z</dcterms:created>
  <dcterms:modified xsi:type="dcterms:W3CDTF">2014-10-12T12:28:03Z</dcterms:modified>
</cp:coreProperties>
</file>