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F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1F32-14B7-4B56-A5BC-B18BE5A64609}" type="datetimeFigureOut">
              <a:rPr lang="es-AR" smtClean="0"/>
              <a:pPr/>
              <a:t>06/04/2016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3E6-9ACC-42DA-85DB-20AED83452E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1F32-14B7-4B56-A5BC-B18BE5A64609}" type="datetimeFigureOut">
              <a:rPr lang="es-AR" smtClean="0"/>
              <a:pPr/>
              <a:t>06/04/2016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3E6-9ACC-42DA-85DB-20AED83452E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1F32-14B7-4B56-A5BC-B18BE5A64609}" type="datetimeFigureOut">
              <a:rPr lang="es-AR" smtClean="0"/>
              <a:pPr/>
              <a:t>06/04/2016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3E6-9ACC-42DA-85DB-20AED83452E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1F32-14B7-4B56-A5BC-B18BE5A64609}" type="datetimeFigureOut">
              <a:rPr lang="es-AR" smtClean="0"/>
              <a:pPr/>
              <a:t>06/04/2016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3E6-9ACC-42DA-85DB-20AED83452E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1F32-14B7-4B56-A5BC-B18BE5A64609}" type="datetimeFigureOut">
              <a:rPr lang="es-AR" smtClean="0"/>
              <a:pPr/>
              <a:t>06/04/2016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3E6-9ACC-42DA-85DB-20AED83452E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1F32-14B7-4B56-A5BC-B18BE5A64609}" type="datetimeFigureOut">
              <a:rPr lang="es-AR" smtClean="0"/>
              <a:pPr/>
              <a:t>06/04/2016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3E6-9ACC-42DA-85DB-20AED83452E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1F32-14B7-4B56-A5BC-B18BE5A64609}" type="datetimeFigureOut">
              <a:rPr lang="es-AR" smtClean="0"/>
              <a:pPr/>
              <a:t>06/04/2016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3E6-9ACC-42DA-85DB-20AED83452E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1F32-14B7-4B56-A5BC-B18BE5A64609}" type="datetimeFigureOut">
              <a:rPr lang="es-AR" smtClean="0"/>
              <a:pPr/>
              <a:t>06/04/2016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3E6-9ACC-42DA-85DB-20AED83452E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1F32-14B7-4B56-A5BC-B18BE5A64609}" type="datetimeFigureOut">
              <a:rPr lang="es-AR" smtClean="0"/>
              <a:pPr/>
              <a:t>06/04/2016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3E6-9ACC-42DA-85DB-20AED83452E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1F32-14B7-4B56-A5BC-B18BE5A64609}" type="datetimeFigureOut">
              <a:rPr lang="es-AR" smtClean="0"/>
              <a:pPr/>
              <a:t>06/04/2016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3E6-9ACC-42DA-85DB-20AED83452E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1F32-14B7-4B56-A5BC-B18BE5A64609}" type="datetimeFigureOut">
              <a:rPr lang="es-AR" smtClean="0"/>
              <a:pPr/>
              <a:t>06/04/2016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3E6-9ACC-42DA-85DB-20AED83452E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D6FC0"/>
            </a:gs>
            <a:gs pos="100000">
              <a:srgbClr val="ED6F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1F32-14B7-4B56-A5BC-B18BE5A64609}" type="datetimeFigureOut">
              <a:rPr lang="es-AR" smtClean="0"/>
              <a:pPr/>
              <a:t>06/04/2016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73E6-9ACC-42DA-85DB-20AED83452E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AR" sz="8800" b="1" dirty="0" smtClean="0">
                <a:ln w="1143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parajita" pitchFamily="34" charset="0"/>
                <a:cs typeface="Aparajita" pitchFamily="34" charset="0"/>
              </a:rPr>
              <a:t>EJEMPLOS DE VIDA</a:t>
            </a:r>
            <a:endParaRPr lang="es-AR" sz="8800" b="1" dirty="0">
              <a:ln w="1143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4509120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u="sng" dirty="0" smtClean="0"/>
              <a:t>Alumna</a:t>
            </a:r>
            <a:r>
              <a:rPr lang="es-AR" sz="3200" dirty="0" smtClean="0"/>
              <a:t>: María Carolina Pilchik </a:t>
            </a:r>
          </a:p>
          <a:p>
            <a:r>
              <a:rPr lang="es-AR" sz="3200" u="sng" dirty="0" smtClean="0"/>
              <a:t>Año</a:t>
            </a:r>
            <a:r>
              <a:rPr lang="es-AR" sz="3200" dirty="0" smtClean="0"/>
              <a:t>: 6to 2da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u="sng" dirty="0" smtClean="0"/>
              <a:t>Ejemplos de reinserción en la </a:t>
            </a:r>
            <a:r>
              <a:rPr lang="es-AR" u="sng" dirty="0" smtClean="0"/>
              <a:t>sociedad</a:t>
            </a:r>
            <a:r>
              <a:rPr lang="es-AR" u="sng" dirty="0" smtClean="0"/>
              <a:t> </a:t>
            </a:r>
            <a:r>
              <a:rPr lang="es-AR" u="sng" dirty="0" smtClean="0"/>
              <a:t>de personas con Síndrome de Down 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628800"/>
            <a:ext cx="53285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i="1" dirty="0" smtClean="0"/>
              <a:t> Megan McCormick</a:t>
            </a:r>
            <a:r>
              <a:rPr lang="es-AR" sz="2000" dirty="0" smtClean="0"/>
              <a:t> : egresó de la carrera técnica de maestra.</a:t>
            </a:r>
          </a:p>
          <a:p>
            <a:endParaRPr lang="es-AR" sz="2000" dirty="0" smtClean="0"/>
          </a:p>
          <a:p>
            <a:r>
              <a:rPr lang="es-AR" sz="2000" b="1" i="1" dirty="0" smtClean="0"/>
              <a:t>Ayelén Barreiro</a:t>
            </a:r>
            <a:r>
              <a:rPr lang="es-AR" sz="2000" dirty="0" smtClean="0"/>
              <a:t>:</a:t>
            </a:r>
            <a:r>
              <a:rPr lang="es-AR" sz="2000" dirty="0" smtClean="0"/>
              <a:t> se convirtió en una de las bailarinas de Showmatch de Marcelo Tinelli, bailando por un sueño.</a:t>
            </a:r>
          </a:p>
          <a:p>
            <a:endParaRPr lang="es-AR" sz="2000" dirty="0" smtClean="0"/>
          </a:p>
          <a:p>
            <a:r>
              <a:rPr lang="es-AR" sz="2000" b="1" i="1" dirty="0" smtClean="0"/>
              <a:t> Carter </a:t>
            </a:r>
            <a:r>
              <a:rPr lang="es-AR" sz="2000" b="1" i="1" dirty="0" smtClean="0"/>
              <a:t>Murai</a:t>
            </a:r>
            <a:r>
              <a:rPr lang="es-AR" sz="2000" b="1" dirty="0" smtClean="0"/>
              <a:t>: </a:t>
            </a:r>
            <a:r>
              <a:rPr lang="es-AR" sz="2000" dirty="0" smtClean="0"/>
              <a:t>primer </a:t>
            </a:r>
            <a:r>
              <a:rPr lang="es-AR" sz="2000" dirty="0" smtClean="0"/>
              <a:t>modelo con síndrome de Down de 7 años, en aparecer en un </a:t>
            </a:r>
            <a:r>
              <a:rPr lang="es-AR" sz="2000" dirty="0" smtClean="0"/>
              <a:t>comercial hablando.</a:t>
            </a:r>
          </a:p>
          <a:p>
            <a:endParaRPr lang="es-AR" sz="2000" dirty="0" smtClean="0"/>
          </a:p>
          <a:p>
            <a:endParaRPr lang="es-AR" sz="2000" dirty="0" smtClean="0"/>
          </a:p>
          <a:p>
            <a:endParaRPr lang="es-AR" sz="2000" dirty="0" smtClean="0"/>
          </a:p>
          <a:p>
            <a:endParaRPr lang="es-AR" sz="2000" dirty="0"/>
          </a:p>
        </p:txBody>
      </p:sp>
      <p:pic>
        <p:nvPicPr>
          <p:cNvPr id="2050" name="Picture 2" descr="http://elaragueno.com.ve/wp-content/uploads/2015/03/2CYCLER-8-People-with-Down-Syndrome-Who-Are-Changing-the-World.jpg"/>
          <p:cNvPicPr>
            <a:picLocks noChangeAspect="1" noChangeArrowheads="1"/>
          </p:cNvPicPr>
          <p:nvPr/>
        </p:nvPicPr>
        <p:blipFill>
          <a:blip r:embed="rId2" cstate="print"/>
          <a:srcRect l="17142" t="22412" r="20522"/>
          <a:stretch>
            <a:fillRect/>
          </a:stretch>
        </p:blipFill>
        <p:spPr bwMode="auto">
          <a:xfrm>
            <a:off x="6300192" y="1556792"/>
            <a:ext cx="2520280" cy="19631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http://www.fundacionideasdelsur.org/fundacion/es/img/que-hacemos/fo_gal_o_esp_3.jpg"/>
          <p:cNvPicPr>
            <a:picLocks noChangeAspect="1" noChangeArrowheads="1"/>
          </p:cNvPicPr>
          <p:nvPr/>
        </p:nvPicPr>
        <p:blipFill>
          <a:blip r:embed="rId3" cstate="print"/>
          <a:srcRect l="20081" t="5311" r="37395" b="2624"/>
          <a:stretch>
            <a:fillRect/>
          </a:stretch>
        </p:blipFill>
        <p:spPr bwMode="auto">
          <a:xfrm>
            <a:off x="5868144" y="3645024"/>
            <a:ext cx="214362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cdn.skim.gs/image/upload/v1456342054/msi/care-ad-down-syndrome_rklj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09120"/>
            <a:ext cx="3096344" cy="2073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Asociación pintores sin manos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u="sng" dirty="0" smtClean="0"/>
              <a:t>Origen</a:t>
            </a:r>
            <a:r>
              <a:rPr lang="es-AR" dirty="0" smtClean="0"/>
              <a:t>: </a:t>
            </a:r>
            <a:r>
              <a:rPr lang="es-AR" dirty="0"/>
              <a:t> </a:t>
            </a:r>
            <a:r>
              <a:rPr lang="es-AR" dirty="0" smtClean="0"/>
              <a:t>Suiza 1.956</a:t>
            </a:r>
            <a:r>
              <a:rPr lang="es-AR" dirty="0"/>
              <a:t>, </a:t>
            </a:r>
            <a:r>
              <a:rPr lang="es-AR" dirty="0" smtClean="0"/>
              <a:t>un pintor junto a artistas </a:t>
            </a:r>
            <a:r>
              <a:rPr lang="es-AR" dirty="0"/>
              <a:t>minusválidos físicos de ocho países europeos, crearon una asociación de </a:t>
            </a:r>
            <a:r>
              <a:rPr lang="es-AR" dirty="0" smtClean="0"/>
              <a:t>auto-ayuda.</a:t>
            </a:r>
            <a:endParaRPr lang="es-AR" dirty="0"/>
          </a:p>
          <a:p>
            <a:r>
              <a:rPr lang="es-AR" u="sng" dirty="0" smtClean="0"/>
              <a:t>Objetivos</a:t>
            </a:r>
            <a:r>
              <a:rPr lang="es-AR" dirty="0" smtClean="0"/>
              <a:t>: Las personas con capacidades diferentes puedan vivir </a:t>
            </a:r>
            <a:r>
              <a:rPr lang="es-AR" dirty="0"/>
              <a:t>exclusivamente de su esfuerzo y de sus </a:t>
            </a:r>
            <a:r>
              <a:rPr lang="es-AR" dirty="0" smtClean="0"/>
              <a:t>trabajos, </a:t>
            </a:r>
            <a:r>
              <a:rPr lang="es-AR" dirty="0"/>
              <a:t>a través de la aceptación y reconocimiento de su obra.</a:t>
            </a:r>
            <a:endParaRPr lang="es-AR" dirty="0" smtClean="0"/>
          </a:p>
          <a:p>
            <a:r>
              <a:rPr lang="es-AR" u="sng" dirty="0" smtClean="0"/>
              <a:t>Actividades</a:t>
            </a:r>
            <a:r>
              <a:rPr lang="es-AR" dirty="0" smtClean="0"/>
              <a:t>: reproducción o edición de obras, calendarios, postales y venta de ellas.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44624"/>
            <a:ext cx="4392488" cy="936104"/>
          </a:xfrm>
        </p:spPr>
        <p:txBody>
          <a:bodyPr/>
          <a:lstStyle/>
          <a:p>
            <a:r>
              <a:rPr lang="es-AR" dirty="0" smtClean="0"/>
              <a:t>Artistas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6923112" cy="2880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800" u="sng" dirty="0" smtClean="0"/>
              <a:t>Manuel Parreño Rivera. Pintor con el Pie</a:t>
            </a:r>
            <a:endParaRPr lang="es-AR" sz="2800" u="sng" dirty="0"/>
          </a:p>
          <a:p>
            <a:pPr>
              <a:buNone/>
            </a:pPr>
            <a:endParaRPr lang="es-AR" sz="2800" u="sng" dirty="0" smtClean="0"/>
          </a:p>
          <a:p>
            <a:pPr>
              <a:buNone/>
            </a:pPr>
            <a:endParaRPr lang="es-AR" sz="2800" u="sng" dirty="0" smtClean="0"/>
          </a:p>
          <a:p>
            <a:pPr>
              <a:buNone/>
            </a:pPr>
            <a:endParaRPr lang="es-AR" sz="2800" u="sng" dirty="0"/>
          </a:p>
          <a:p>
            <a:pPr>
              <a:buNone/>
            </a:pPr>
            <a:endParaRPr lang="es-AR" sz="2800" u="sng" dirty="0" smtClean="0"/>
          </a:p>
          <a:p>
            <a:pPr>
              <a:buNone/>
            </a:pPr>
            <a:r>
              <a:rPr lang="es-AR" sz="2800" u="sng" dirty="0" smtClean="0"/>
              <a:t/>
            </a:r>
            <a:br>
              <a:rPr lang="es-AR" sz="2800" u="sng" dirty="0" smtClean="0"/>
            </a:br>
            <a:r>
              <a:rPr lang="es-AR" sz="2800" u="sng" dirty="0" smtClean="0"/>
              <a:t/>
            </a:r>
            <a:br>
              <a:rPr lang="es-AR" sz="2800" u="sng" dirty="0" smtClean="0"/>
            </a:br>
            <a:r>
              <a:rPr lang="es-AR" sz="2800" u="sng" dirty="0" smtClean="0"/>
              <a:t/>
            </a:r>
            <a:br>
              <a:rPr lang="es-AR" sz="2800" u="sng" dirty="0" smtClean="0"/>
            </a:br>
            <a:r>
              <a:rPr lang="es-AR" sz="2800" u="sng" dirty="0" smtClean="0"/>
              <a:t/>
            </a:r>
            <a:br>
              <a:rPr lang="es-AR" sz="2800" u="sng" dirty="0" smtClean="0"/>
            </a:br>
            <a:endParaRPr lang="es-AR" sz="2800" u="sng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501317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sz="2400" dirty="0" smtClean="0"/>
              <a:t>“Desde que empecé a formar parte de la Asociación, mi vida cambió por completo. Me motiva saber que estoy respaldado por esta gran institución”.</a:t>
            </a:r>
            <a:endParaRPr lang="es-AR" sz="2400" dirty="0"/>
          </a:p>
        </p:txBody>
      </p:sp>
      <p:pic>
        <p:nvPicPr>
          <p:cNvPr id="5" name="4 Imagen" descr="manuel parreñ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700808"/>
            <a:ext cx="4032448" cy="3432710"/>
          </a:xfrm>
          <a:prstGeom prst="rect">
            <a:avLst/>
          </a:prstGeom>
        </p:spPr>
      </p:pic>
      <p:pic>
        <p:nvPicPr>
          <p:cNvPr id="6" name="5 Imagen" descr="Parreno-Rivera,-Manuel-Prof_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36438"/>
            <a:ext cx="2592288" cy="3253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91880" y="332656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err="1"/>
              <a:t>Christy</a:t>
            </a:r>
            <a:r>
              <a:rPr lang="es-AR" sz="2800" u="sng" dirty="0"/>
              <a:t> Brown</a:t>
            </a:r>
          </a:p>
        </p:txBody>
      </p:sp>
      <p:pic>
        <p:nvPicPr>
          <p:cNvPr id="5" name="4 Imagen" descr="caeb2844ad5587f7887e396b74cfb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980630"/>
            <a:ext cx="2123590" cy="2600498"/>
          </a:xfrm>
          <a:prstGeom prst="rect">
            <a:avLst/>
          </a:prstGeom>
        </p:spPr>
      </p:pic>
      <p:pic>
        <p:nvPicPr>
          <p:cNvPr id="6" name="5 Imagen" descr="cris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980630"/>
            <a:ext cx="3347865" cy="2592288"/>
          </a:xfrm>
          <a:prstGeom prst="rect">
            <a:avLst/>
          </a:prstGeom>
        </p:spPr>
      </p:pic>
      <p:pic>
        <p:nvPicPr>
          <p:cNvPr id="7" name="6 Imagen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980630"/>
            <a:ext cx="3275856" cy="259170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79512" y="98072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Famoso por su libro “Mi pie izquierdo” y uno de los primeros miembros de la Asociación.</a:t>
            </a:r>
            <a:endParaRPr lang="es-AR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4869160"/>
            <a:ext cx="8568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“Pintar significa todo para mi. Con la pintura he aprendido a expresarme de forma sutil. A través de ella he podido expresar todo lo que vi y sentí, todo aquello que estaba en mi mente, guardado en mi cuerpo inútil como si fuera un prisionero cerrado a un mundo que no era real para mi”.</a:t>
            </a:r>
            <a:endParaRPr lang="es-A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AR" dirty="0"/>
              <a:t>Helen Keller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735288" y="1225689"/>
            <a:ext cx="64087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Helen Adams Keller</a:t>
            </a:r>
            <a:r>
              <a:rPr lang="es-AR" dirty="0"/>
              <a:t> fue una escritora, oradora y activista política </a:t>
            </a:r>
            <a:r>
              <a:rPr lang="es-AR" dirty="0" smtClean="0"/>
              <a:t>sordo-ciega</a:t>
            </a:r>
            <a:r>
              <a:rPr lang="es-AR" dirty="0"/>
              <a:t> estadounidense. A la edad de 1 año y 7 meses, sufrió una grave enfermedad que le provocó la pérdida total de la visión y la audición</a:t>
            </a:r>
            <a:r>
              <a:rPr lang="es-AR" dirty="0" smtClean="0"/>
              <a:t>. Su </a:t>
            </a:r>
            <a:r>
              <a:rPr lang="es-AR" dirty="0"/>
              <a:t>incapacidad para comunicarse desde temprana edad fue muy traumática para Helen y su familia. Cuando cumplió siete años, sus padres decidieron buscar una instructora y fue así como el Instituto Perkins para Ciegos les envió a una joven especialista, que se encargó de su formación y logró un avance en la educación especial. </a:t>
            </a:r>
          </a:p>
          <a:p>
            <a:r>
              <a:rPr lang="es-AR" dirty="0"/>
              <a:t>Después de graduarse de la escuela secundaria en Cambridge, Keller ingresó en el Radcliffe </a:t>
            </a:r>
            <a:r>
              <a:rPr lang="en-US" dirty="0" smtClean="0"/>
              <a:t>College</a:t>
            </a:r>
            <a:r>
              <a:rPr lang="es-AR" dirty="0" smtClean="0"/>
              <a:t>, </a:t>
            </a:r>
            <a:r>
              <a:rPr lang="es-AR" dirty="0"/>
              <a:t>donde recibió una licenciatura, convirtiéndose así en la primera persona sordo-ciega en obtener un título universitario.  </a:t>
            </a:r>
          </a:p>
          <a:p>
            <a:r>
              <a:rPr lang="es-AR" dirty="0"/>
              <a:t> A lo largo de toda su vida, redactó una multiplicidad de artículos y más de una docena de libros sobre sus experiencias y modos de entender la vida, entre ellos La historia de mi vida y Luz en mi oscuridad.</a:t>
            </a:r>
          </a:p>
          <a:p>
            <a:r>
              <a:rPr lang="es-AR" dirty="0"/>
              <a:t>Keller se convirtió en una activista y filántropa destacada; recaudó dinero para la Fundación Americana para Ciegos.</a:t>
            </a:r>
          </a:p>
          <a:p>
            <a:endParaRPr lang="es-AR" dirty="0"/>
          </a:p>
        </p:txBody>
      </p:sp>
      <p:pic>
        <p:nvPicPr>
          <p:cNvPr id="1026" name="Picture 2" descr="https://upload.wikimedia.org/wikipedia/commons/thumb/2/26/Helenkellerage7.jpg/190px-Helenkellerag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39" y="836712"/>
            <a:ext cx="2240937" cy="2736304"/>
          </a:xfrm>
          <a:prstGeom prst="rect">
            <a:avLst/>
          </a:prstGeom>
          <a:noFill/>
        </p:spPr>
      </p:pic>
      <p:pic>
        <p:nvPicPr>
          <p:cNvPr id="1028" name="Picture 4" descr="http://a2.files.biography.com/image/upload/c_fit,cs_srgb,dpr_1.0,h_1200,q_80,w_1200/MTE5NTU2MzE2MjczNDc3MTM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88432"/>
            <a:ext cx="2564904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3384" y="188640"/>
            <a:ext cx="5122912" cy="922114"/>
          </a:xfrm>
        </p:spPr>
        <p:txBody>
          <a:bodyPr/>
          <a:lstStyle/>
          <a:p>
            <a:r>
              <a:rPr lang="es-AR" dirty="0" smtClean="0"/>
              <a:t>Alfabeto braille </a:t>
            </a:r>
            <a:endParaRPr lang="es-AR" dirty="0"/>
          </a:p>
        </p:txBody>
      </p:sp>
      <p:pic>
        <p:nvPicPr>
          <p:cNvPr id="18434" name="Picture 2" descr="http://thumbs.dreamstime.com/z/alfabeto-de-braille-aislado-en-blanco-29870217.jpg"/>
          <p:cNvPicPr>
            <a:picLocks noChangeAspect="1" noChangeArrowheads="1"/>
          </p:cNvPicPr>
          <p:nvPr/>
        </p:nvPicPr>
        <p:blipFill>
          <a:blip r:embed="rId2" cstate="print"/>
          <a:srcRect t="6185" r="8924"/>
          <a:stretch>
            <a:fillRect/>
          </a:stretch>
        </p:blipFill>
        <p:spPr bwMode="auto">
          <a:xfrm>
            <a:off x="179512" y="980728"/>
            <a:ext cx="4838012" cy="573325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220072" y="1496973"/>
            <a:ext cx="3744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r>
              <a:rPr lang="es-AR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os </a:t>
            </a:r>
            <a:r>
              <a:rPr lang="es-AR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símbolos correspondientes a la primera fila ocupan sólo los cuatro puntos superiores del signo generador. Los </a:t>
            </a:r>
            <a:r>
              <a:rPr lang="es-AR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 la </a:t>
            </a:r>
            <a:r>
              <a:rPr lang="es-AR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segunda fila son iguales a los de la primera, pero se le agrega el punto inferior izquierdo (</a:t>
            </a:r>
            <a:r>
              <a:rPr lang="es-AR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salvo en la </a:t>
            </a:r>
            <a:r>
              <a:rPr lang="es-AR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ñ </a:t>
            </a:r>
            <a:r>
              <a:rPr lang="es-AR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)y </a:t>
            </a:r>
            <a:r>
              <a:rPr lang="es-AR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 los de la tercera se agregan los </a:t>
            </a:r>
            <a:r>
              <a:rPr lang="es-AR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dos puntos inferiores con respecto a la primera fila.</a:t>
            </a:r>
            <a:endParaRPr lang="es-AR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230x300SOI_Color_Centered-2.jpg"/>
          <p:cNvPicPr>
            <a:picLocks noChangeAspect="1"/>
          </p:cNvPicPr>
          <p:nvPr/>
        </p:nvPicPr>
        <p:blipFill>
          <a:blip r:embed="rId2" cstate="print"/>
          <a:srcRect l="5108" t="13230" r="6146" b="13061"/>
          <a:stretch>
            <a:fillRect/>
          </a:stretch>
        </p:blipFill>
        <p:spPr>
          <a:xfrm>
            <a:off x="6444208" y="1124744"/>
            <a:ext cx="2592288" cy="280831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-90264"/>
            <a:ext cx="5976664" cy="1143000"/>
          </a:xfrm>
        </p:spPr>
        <p:txBody>
          <a:bodyPr/>
          <a:lstStyle/>
          <a:p>
            <a:r>
              <a:rPr lang="es-AR" dirty="0" smtClean="0"/>
              <a:t>Olimpíadas especiales 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908720"/>
            <a:ext cx="65527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s-AR" sz="2400" u="sng" dirty="0" smtClean="0"/>
              <a:t> Origen</a:t>
            </a:r>
            <a:r>
              <a:rPr lang="es-AR" sz="2000" dirty="0"/>
              <a:t>: La hija mayor de la familia Kennedy, tenía discapacidad intelectual. A raíz de ello su hermana Eunice Kennedy comenzó a realizar actividades y entrenamiento deportivo en su casa a jóvenes con la convicción de que todas las personas, independientemente de sus circunstancias, merecen la oportunidad de alcanzar todo su potencial.</a:t>
            </a:r>
          </a:p>
          <a:p>
            <a:pPr fontAlgn="base"/>
            <a:r>
              <a:rPr lang="es-AR" sz="2000" dirty="0"/>
              <a:t>Esto paso a ser un gran desafío para luego transformarse en una organización que rápidamente trascendió fronteras, llegando a tocar la vida de millones de personas.</a:t>
            </a:r>
          </a:p>
          <a:p>
            <a:pPr fontAlgn="base"/>
            <a:r>
              <a:rPr lang="es-AR" sz="2000" dirty="0"/>
              <a:t>Así en 1968 nace </a:t>
            </a:r>
            <a:r>
              <a:rPr lang="es-AR" sz="2000" dirty="0" err="1"/>
              <a:t>Special</a:t>
            </a:r>
            <a:r>
              <a:rPr lang="es-AR" sz="2000" dirty="0"/>
              <a:t> </a:t>
            </a:r>
            <a:r>
              <a:rPr lang="es-AR" sz="2000" dirty="0" err="1"/>
              <a:t>Olympics</a:t>
            </a:r>
            <a:r>
              <a:rPr lang="es-AR" sz="2000" dirty="0"/>
              <a:t>, la cual más tarde se expande a Argentina y otros países</a:t>
            </a:r>
            <a:r>
              <a:rPr lang="es-AR" sz="2000" dirty="0" smtClean="0"/>
              <a:t>.</a:t>
            </a:r>
          </a:p>
          <a:p>
            <a:pPr fontAlgn="base"/>
            <a:endParaRPr lang="es-AR" dirty="0"/>
          </a:p>
          <a:p>
            <a:endParaRPr lang="es-AR" dirty="0"/>
          </a:p>
        </p:txBody>
      </p:sp>
      <p:pic>
        <p:nvPicPr>
          <p:cNvPr id="6" name="5 Imagen" descr="cam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416" y="4401589"/>
            <a:ext cx="2734448" cy="2123755"/>
          </a:xfrm>
          <a:prstGeom prst="rect">
            <a:avLst/>
          </a:prstGeom>
        </p:spPr>
      </p:pic>
      <p:pic>
        <p:nvPicPr>
          <p:cNvPr id="7" name="6 Imagen" descr="images.jpg"/>
          <p:cNvPicPr>
            <a:picLocks noChangeAspect="1"/>
          </p:cNvPicPr>
          <p:nvPr/>
        </p:nvPicPr>
        <p:blipFill>
          <a:blip r:embed="rId4" cstate="print"/>
          <a:srcRect l="5361" r="8395" b="22298"/>
          <a:stretch>
            <a:fillRect/>
          </a:stretch>
        </p:blipFill>
        <p:spPr>
          <a:xfrm>
            <a:off x="3982601" y="4509120"/>
            <a:ext cx="4405823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olimpiadas-fides.jpg"/>
          <p:cNvPicPr>
            <a:picLocks noChangeAspect="1"/>
          </p:cNvPicPr>
          <p:nvPr/>
        </p:nvPicPr>
        <p:blipFill>
          <a:blip r:embed="rId2" cstate="print"/>
          <a:srcRect l="19213" r="23804"/>
          <a:stretch>
            <a:fillRect/>
          </a:stretch>
        </p:blipFill>
        <p:spPr>
          <a:xfrm>
            <a:off x="7343800" y="3422458"/>
            <a:ext cx="1800200" cy="1662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s-AR" dirty="0" smtClean="0"/>
              <a:t>Olimpíadas especiales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80120"/>
            <a:ext cx="7632848" cy="36290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s-AR" u="sng" dirty="0" smtClean="0"/>
              <a:t>Objetivos</a:t>
            </a:r>
            <a:r>
              <a:rPr lang="es-AR" dirty="0" smtClean="0"/>
              <a:t>: inclusión de los discapacitados intelectuales a la sociedad, inspirar y brindar seguridad de sus habilidades, combatir ideas equivocadas acerca de la discapacidad intelectual, demostrar sus destrezas, llevarlos a ellos y a su comunidad cada vez más cerca.</a:t>
            </a:r>
          </a:p>
          <a:p>
            <a:pPr fontAlgn="base"/>
            <a:r>
              <a:rPr lang="es-AR" u="sng" dirty="0" smtClean="0"/>
              <a:t>Deportes</a:t>
            </a:r>
            <a:r>
              <a:rPr lang="es-AR" dirty="0" smtClean="0"/>
              <a:t>:  Atletismo, Básquet, Bochas, Ciclismo, Equitación, Fútbol, Gimnasia rítmica y artística, Natación, Patín carrera, Tenis, Hockey sobre piso, Esquí alpino y nórdico, </a:t>
            </a:r>
            <a:r>
              <a:rPr lang="es-AR" dirty="0" err="1" smtClean="0"/>
              <a:t>Snowboarding</a:t>
            </a:r>
            <a:r>
              <a:rPr lang="es-AR" dirty="0" smtClean="0"/>
              <a:t>, </a:t>
            </a:r>
            <a:r>
              <a:rPr lang="es-AR" dirty="0" err="1" smtClean="0"/>
              <a:t>Snowshoeing</a:t>
            </a:r>
            <a:r>
              <a:rPr lang="es-AR" dirty="0" smtClean="0"/>
              <a:t>.</a:t>
            </a:r>
          </a:p>
          <a:p>
            <a:pPr fontAlgn="base"/>
            <a:r>
              <a:rPr lang="es-AR" u="sng" dirty="0" smtClean="0"/>
              <a:t>Frecuencia</a:t>
            </a:r>
            <a:r>
              <a:rPr lang="es-AR" dirty="0" smtClean="0"/>
              <a:t>: </a:t>
            </a:r>
            <a:r>
              <a:rPr lang="es-AR" dirty="0" smtClean="0"/>
              <a:t> cada 4 años a beneficio de niños necesitados.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4" name="3 Imagen" descr="DSC_9415.JPG"/>
          <p:cNvPicPr>
            <a:picLocks noChangeAspect="1"/>
          </p:cNvPicPr>
          <p:nvPr/>
        </p:nvPicPr>
        <p:blipFill>
          <a:blip r:embed="rId3" cstate="print"/>
          <a:srcRect l="37615" t="4693" r="7530" b="15531"/>
          <a:stretch>
            <a:fillRect/>
          </a:stretch>
        </p:blipFill>
        <p:spPr>
          <a:xfrm>
            <a:off x="2699792" y="4221088"/>
            <a:ext cx="2417965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Encuentro-de-dobles-entre-modelos-y-atletas-especiales-905x600.jpg"/>
          <p:cNvPicPr>
            <a:picLocks noChangeAspect="1"/>
          </p:cNvPicPr>
          <p:nvPr/>
        </p:nvPicPr>
        <p:blipFill>
          <a:blip r:embed="rId4" cstate="print"/>
          <a:srcRect b="14610"/>
          <a:stretch>
            <a:fillRect/>
          </a:stretch>
        </p:blipFill>
        <p:spPr>
          <a:xfrm>
            <a:off x="4932040" y="4797152"/>
            <a:ext cx="3434282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Especiales.jpg"/>
          <p:cNvPicPr>
            <a:picLocks noChangeAspect="1"/>
          </p:cNvPicPr>
          <p:nvPr/>
        </p:nvPicPr>
        <p:blipFill>
          <a:blip r:embed="rId5" cstate="print"/>
          <a:srcRect l="11885" r="4917" b="8094"/>
          <a:stretch>
            <a:fillRect/>
          </a:stretch>
        </p:blipFill>
        <p:spPr>
          <a:xfrm>
            <a:off x="0" y="4653136"/>
            <a:ext cx="2829218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AR" dirty="0" smtClean="0"/>
              <a:t>Síndrome de Down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3556992"/>
          </a:xfrm>
        </p:spPr>
        <p:txBody>
          <a:bodyPr>
            <a:normAutofit fontScale="70000" lnSpcReduction="20000"/>
          </a:bodyPr>
          <a:lstStyle/>
          <a:p>
            <a:r>
              <a:rPr lang="es-AR" u="sng" dirty="0" smtClean="0"/>
              <a:t>Origen</a:t>
            </a:r>
            <a:r>
              <a:rPr lang="es-AR" dirty="0" smtClean="0"/>
              <a:t>: </a:t>
            </a:r>
            <a:r>
              <a:rPr lang="es-AR" dirty="0" smtClean="0"/>
              <a:t>P</a:t>
            </a:r>
            <a:r>
              <a:rPr lang="es-AR" dirty="0" smtClean="0"/>
              <a:t>resencia </a:t>
            </a:r>
            <a:r>
              <a:rPr lang="es-AR" dirty="0" smtClean="0"/>
              <a:t>de una copia extra del cromosoma 21 (o una parte del mismo), en vez de los dos </a:t>
            </a:r>
            <a:r>
              <a:rPr lang="es-AR" dirty="0" smtClean="0"/>
              <a:t>habituales. Se </a:t>
            </a:r>
            <a:r>
              <a:rPr lang="es-AR" dirty="0" smtClean="0"/>
              <a:t>denomina también trisomía del par 21. </a:t>
            </a:r>
            <a:endParaRPr lang="es-AR" dirty="0" smtClean="0"/>
          </a:p>
          <a:p>
            <a:pPr fontAlgn="base"/>
            <a:r>
              <a:rPr lang="es-AR" u="sng" dirty="0" smtClean="0"/>
              <a:t>Características</a:t>
            </a:r>
            <a:r>
              <a:rPr lang="es-AR" dirty="0" smtClean="0"/>
              <a:t>: </a:t>
            </a:r>
            <a:r>
              <a:rPr lang="es-AR" dirty="0" smtClean="0"/>
              <a:t>Disminución del tono muscular al </a:t>
            </a:r>
            <a:r>
              <a:rPr lang="es-AR" dirty="0" smtClean="0"/>
              <a:t>nacer, exceso </a:t>
            </a:r>
            <a:r>
              <a:rPr lang="es-AR" dirty="0" smtClean="0"/>
              <a:t>de piel en la </a:t>
            </a:r>
            <a:r>
              <a:rPr lang="es-AR" dirty="0" smtClean="0"/>
              <a:t>nuca, nariz achatada, uniones </a:t>
            </a:r>
            <a:r>
              <a:rPr lang="es-AR" dirty="0" smtClean="0"/>
              <a:t>separadas entre los huesos del </a:t>
            </a:r>
            <a:r>
              <a:rPr lang="es-AR" dirty="0" smtClean="0"/>
              <a:t>cráneo, pliegue </a:t>
            </a:r>
            <a:r>
              <a:rPr lang="es-AR" dirty="0" smtClean="0"/>
              <a:t>único en la palma de la </a:t>
            </a:r>
            <a:r>
              <a:rPr lang="es-AR" dirty="0" smtClean="0"/>
              <a:t>mano, orejas pequeñas, boca pequeña, ojos </a:t>
            </a:r>
            <a:r>
              <a:rPr lang="es-AR" dirty="0" smtClean="0"/>
              <a:t>inclinados hacia </a:t>
            </a:r>
            <a:r>
              <a:rPr lang="es-AR" dirty="0" smtClean="0"/>
              <a:t>arriba, manos </a:t>
            </a:r>
            <a:r>
              <a:rPr lang="es-AR" dirty="0" smtClean="0"/>
              <a:t>cortas y anchas con dedos </a:t>
            </a:r>
            <a:r>
              <a:rPr lang="es-AR" dirty="0" smtClean="0"/>
              <a:t>cortos, manchas </a:t>
            </a:r>
            <a:r>
              <a:rPr lang="es-AR" dirty="0" smtClean="0"/>
              <a:t>blancas en la parte coloreada del </a:t>
            </a:r>
            <a:r>
              <a:rPr lang="es-AR" dirty="0" smtClean="0"/>
              <a:t>ojo, comportamiento impulsivo, deficiencia </a:t>
            </a:r>
            <a:r>
              <a:rPr lang="es-AR" dirty="0" smtClean="0"/>
              <a:t>en la capacidad de </a:t>
            </a:r>
            <a:r>
              <a:rPr lang="es-AR" dirty="0" smtClean="0"/>
              <a:t>discernimiento, período </a:t>
            </a:r>
            <a:r>
              <a:rPr lang="es-AR" dirty="0" smtClean="0"/>
              <a:t>de atención </a:t>
            </a:r>
            <a:r>
              <a:rPr lang="es-AR" dirty="0" smtClean="0"/>
              <a:t>corto, aprendizaje lento, tienen mayor probabilidad de padecer enfermedades.</a:t>
            </a:r>
            <a:endParaRPr lang="es-AR" dirty="0" smtClean="0"/>
          </a:p>
          <a:p>
            <a:endParaRPr lang="es-AR" dirty="0" smtClean="0"/>
          </a:p>
        </p:txBody>
      </p:sp>
      <p:pic>
        <p:nvPicPr>
          <p:cNvPr id="1026" name="Picture 2" descr="http://1.bp.blogspot.com/-L7N7QQ63lVA/UafpIdtRZ0I/AAAAAAAAA0o/m5dc5M1HxR0/s1600/Cu%C3%A1l+es+La+Cromos%C3%B3mica+Base+del+S%C3%ADndrome+de+Down.png"/>
          <p:cNvPicPr>
            <a:picLocks noChangeAspect="1" noChangeArrowheads="1"/>
          </p:cNvPicPr>
          <p:nvPr/>
        </p:nvPicPr>
        <p:blipFill>
          <a:blip r:embed="rId2" cstate="print"/>
          <a:srcRect l="8049" t="4019" r="7433" b="5551"/>
          <a:stretch>
            <a:fillRect/>
          </a:stretch>
        </p:blipFill>
        <p:spPr bwMode="auto">
          <a:xfrm>
            <a:off x="1115616" y="4365104"/>
            <a:ext cx="2160240" cy="2314542"/>
          </a:xfrm>
          <a:prstGeom prst="rect">
            <a:avLst/>
          </a:prstGeom>
          <a:noFill/>
        </p:spPr>
      </p:pic>
      <p:pic>
        <p:nvPicPr>
          <p:cNvPr id="1028" name="Picture 4" descr="http://cdn.ntrzacatecas.com/archivos/2012/09/sind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293096"/>
            <a:ext cx="3528392" cy="2388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433</Words>
  <Application>Microsoft Office PowerPoint</Application>
  <PresentationFormat>Presentación en pantalla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EJEMPLOS DE VIDA</vt:lpstr>
      <vt:lpstr>Asociación pintores sin manos</vt:lpstr>
      <vt:lpstr>Artistas</vt:lpstr>
      <vt:lpstr>Diapositiva 4</vt:lpstr>
      <vt:lpstr>Helen Keller</vt:lpstr>
      <vt:lpstr>Alfabeto braille </vt:lpstr>
      <vt:lpstr>Olimpíadas especiales </vt:lpstr>
      <vt:lpstr>Olimpíadas especiales </vt:lpstr>
      <vt:lpstr>Síndrome de Down </vt:lpstr>
      <vt:lpstr>Ejemplos de reinserción en la sociedad de personas con Síndrome de Down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Gustavo</dc:creator>
  <cp:lastModifiedBy>Gustavo</cp:lastModifiedBy>
  <cp:revision>30</cp:revision>
  <dcterms:created xsi:type="dcterms:W3CDTF">2016-04-04T18:42:08Z</dcterms:created>
  <dcterms:modified xsi:type="dcterms:W3CDTF">2016-04-07T00:14:52Z</dcterms:modified>
</cp:coreProperties>
</file>