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del título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 Juan López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“Escribir una cita aquí”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Texto del título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xfrm>
            <a:off x="1331360" y="1595904"/>
            <a:ext cx="10763935" cy="1131364"/>
          </a:xfrm>
          <a:prstGeom prst="rect">
            <a:avLst/>
          </a:prstGeom>
        </p:spPr>
        <p:txBody>
          <a:bodyPr/>
          <a:lstStyle>
            <a:lvl1pPr defTabSz="490727">
              <a:defRPr b="1" sz="6719" u="sng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Billetes y Monedas</a:t>
            </a:r>
          </a:p>
        </p:txBody>
      </p:sp>
      <p:pic>
        <p:nvPicPr>
          <p:cNvPr id="120" name="D925BF69-8522-44C1-BFC0-97EFB391E6CB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70498" y="3868195"/>
            <a:ext cx="8485659" cy="431354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xfrm>
            <a:off x="749242" y="207979"/>
            <a:ext cx="11828460" cy="1599084"/>
          </a:xfrm>
          <a:prstGeom prst="rect">
            <a:avLst/>
          </a:prstGeom>
        </p:spPr>
        <p:txBody>
          <a:bodyPr/>
          <a:lstStyle>
            <a:lvl1pPr defTabSz="362204">
              <a:defRPr sz="4960"/>
            </a:lvl1pPr>
          </a:lstStyle>
          <a:p>
            <a:pPr/>
            <a:r>
              <a:t>Medidas de seguridad de los billetes actuales de Argentina</a:t>
            </a:r>
          </a:p>
        </p:txBody>
      </p:sp>
      <p:sp>
        <p:nvSpPr>
          <p:cNvPr id="123" name="Shape 123"/>
          <p:cNvSpPr/>
          <p:nvPr/>
        </p:nvSpPr>
        <p:spPr>
          <a:xfrm>
            <a:off x="801705" y="3187699"/>
            <a:ext cx="7827126" cy="337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25642" indent="-625642" algn="l">
              <a:buSzPct val="100000"/>
              <a:buAutoNum type="arabicPeriod" startAt="1"/>
            </a:pPr>
            <a:r>
              <a:t>Tinta de variabilidad óptica</a:t>
            </a:r>
          </a:p>
          <a:p>
            <a:pPr marL="625642" indent="-625642" algn="l">
              <a:buSzPct val="100000"/>
              <a:buAutoNum type="arabicPeriod" startAt="1"/>
            </a:pPr>
            <a:r>
              <a:t>Impresión calcográfica</a:t>
            </a:r>
          </a:p>
          <a:p>
            <a:pPr marL="625642" indent="-625642" algn="l">
              <a:buSzPct val="100000"/>
              <a:buAutoNum type="arabicPeriod" startAt="1"/>
            </a:pPr>
            <a:r>
              <a:t>Imagen latente</a:t>
            </a:r>
          </a:p>
          <a:p>
            <a:pPr marL="625642" indent="-625642" algn="l">
              <a:buSzPct val="100000"/>
              <a:buAutoNum type="arabicPeriod" startAt="1"/>
            </a:pPr>
            <a:r>
              <a:t>Hilo de seguridad</a:t>
            </a:r>
          </a:p>
          <a:p>
            <a:pPr marL="625642" indent="-625642" algn="l">
              <a:buSzPct val="100000"/>
              <a:buAutoNum type="arabicPeriod" startAt="1"/>
            </a:pPr>
            <a:r>
              <a:t>Marca de agua</a:t>
            </a:r>
          </a:p>
          <a:p>
            <a:pPr marL="625642" indent="-625642" algn="l">
              <a:buSzPct val="100000"/>
              <a:buAutoNum type="arabicPeriod" startAt="1"/>
            </a:pPr>
            <a:r>
              <a:t>Identidad para ciegos</a:t>
            </a:r>
          </a:p>
        </p:txBody>
      </p:sp>
      <p:pic>
        <p:nvPicPr>
          <p:cNvPr id="124" name="AD4CDCA2-65EE-436D-B2DB-0212FED6F2A3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06585" y="3278586"/>
            <a:ext cx="3911548" cy="4923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xfrm>
            <a:off x="855396" y="-108261"/>
            <a:ext cx="11099801" cy="1434481"/>
          </a:xfrm>
          <a:prstGeom prst="rect">
            <a:avLst/>
          </a:prstGeom>
        </p:spPr>
        <p:txBody>
          <a:bodyPr/>
          <a:lstStyle>
            <a:lvl1pPr defTabSz="315468">
              <a:defRPr sz="4320"/>
            </a:lvl1pPr>
          </a:lstStyle>
          <a:p>
            <a:pPr/>
            <a:r>
              <a:t>Evolución de los materiales usados para la fabricación de la moneda </a:t>
            </a:r>
          </a:p>
        </p:txBody>
      </p:sp>
      <p:graphicFrame>
        <p:nvGraphicFramePr>
          <p:cNvPr id="127" name="Table 127"/>
          <p:cNvGraphicFramePr/>
          <p:nvPr/>
        </p:nvGraphicFramePr>
        <p:xfrm>
          <a:off x="312607" y="1499954"/>
          <a:ext cx="12198079" cy="8135466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3046344"/>
                <a:gridCol w="3046344"/>
                <a:gridCol w="3046344"/>
                <a:gridCol w="3046344"/>
              </a:tblGrid>
              <a:tr h="1353794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Año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D6D6D6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Nombre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Material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Foto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353794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1881 a 1970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Peso moneda nacional (Patacon)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Plata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353794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1970 a 1983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Peso ley (Ley 18.188)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Latón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353794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1983 a 1985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Peso Argentino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Aluminio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353794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1985 a 1989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Austral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Aluminio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</a:tcPr>
                </a:tc>
              </a:tr>
              <a:tr h="1353794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1992 hasta la actualidad 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Peso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Núcleo bronce de aluminio 
Aro cuproniquel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800"/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D6D6D6"/>
                      </a:solidFill>
                      <a:miter lim="400000"/>
                    </a:lnR>
                    <a:lnB w="12700">
                      <a:solidFill>
                        <a:srgbClr val="D6D6D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pic>
        <p:nvPicPr>
          <p:cNvPr id="128" name="C382B50A-5BD1-4DC7-AF31-2CA72951C935-L0-0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3431" y="2909347"/>
            <a:ext cx="2465496" cy="12293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4C3F3B58-AF08-4675-AC58-F792BFAE2B57-L0-00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98452" y="4271005"/>
            <a:ext cx="1615454" cy="12115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BA6639A7-2C69-4707-A5E8-6600EA815E92-L0-001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732009" y="5614939"/>
            <a:ext cx="2348340" cy="11859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3151081A-1830-44E5-A276-85599E271A8C-L0-001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897699" y="6933193"/>
            <a:ext cx="2211751" cy="12161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BDE0402B-82FE-46AC-A29F-39467FBC7234-L0-001.jp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747102" y="8281685"/>
            <a:ext cx="2318154" cy="11720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