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 id="272" r:id="rId1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83" d="100"/>
          <a:sy n="83" d="100"/>
        </p:scale>
        <p:origin x="-1416" y="-77"/>
      </p:cViewPr>
      <p:guideLst>
        <p:guide orient="horz" pos="2160"/>
        <p:guide pos="2880"/>
      </p:guideLst>
    </p:cSldViewPr>
  </p:slideViewPr>
  <p:outlineViewPr>
    <p:cViewPr>
      <p:scale>
        <a:sx n="33" d="100"/>
        <a:sy n="33" d="100"/>
      </p:scale>
      <p:origin x="48" y="1036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067F7DB8-3C79-4CE7-90A9-F522B11BCA3D}" type="slidenum">
              <a:rPr lang="es-AR" smtClean="0"/>
              <a:pPr/>
              <a:t>‹Nº›</a:t>
            </a:fld>
            <a:endParaRPr lang="es-AR"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067F7DB8-3C79-4CE7-90A9-F522B11BCA3D}" type="slidenum">
              <a:rPr lang="es-AR" smtClean="0"/>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067F7DB8-3C79-4CE7-90A9-F522B11BCA3D}" type="slidenum">
              <a:rPr lang="es-AR" smtClean="0"/>
              <a:pPr/>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067F7DB8-3C79-4CE7-90A9-F522B11BCA3D}" type="slidenum">
              <a:rPr lang="es-AR" smtClean="0"/>
              <a:pPr/>
              <a:t>‹Nº›</a:t>
            </a:fld>
            <a:endParaRPr lang="es-AR" dirty="0"/>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067F7DB8-3C79-4CE7-90A9-F522B11BCA3D}" type="slidenum">
              <a:rPr lang="es-AR" smtClean="0"/>
              <a:pPr/>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067F7DB8-3C79-4CE7-90A9-F522B11BCA3D}" type="slidenum">
              <a:rPr lang="es-AR" smtClean="0"/>
              <a:pPr/>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067F7DB8-3C79-4CE7-90A9-F522B11BCA3D}" type="slidenum">
              <a:rPr lang="es-AR" smtClean="0"/>
              <a:pPr/>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067F7DB8-3C79-4CE7-90A9-F522B11BCA3D}" type="slidenum">
              <a:rPr lang="es-AR" smtClean="0"/>
              <a:pPr/>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3" name="Footer Placeholder 2"/>
          <p:cNvSpPr>
            <a:spLocks noGrp="1"/>
          </p:cNvSpPr>
          <p:nvPr>
            <p:ph type="ftr" sz="quarter" idx="11"/>
          </p:nvPr>
        </p:nvSpPr>
        <p:spPr/>
        <p:txBody>
          <a:bodyPr/>
          <a:lstStyle/>
          <a:p>
            <a:endParaRPr lang="es-AR" dirty="0"/>
          </a:p>
        </p:txBody>
      </p:sp>
      <p:sp>
        <p:nvSpPr>
          <p:cNvPr id="4" name="Slide Number Placeholder 3"/>
          <p:cNvSpPr>
            <a:spLocks noGrp="1"/>
          </p:cNvSpPr>
          <p:nvPr>
            <p:ph type="sldNum" sz="quarter" idx="12"/>
          </p:nvPr>
        </p:nvSpPr>
        <p:spPr/>
        <p:txBody>
          <a:bodyPr/>
          <a:lstStyle/>
          <a:p>
            <a:fld id="{067F7DB8-3C79-4CE7-90A9-F522B11BCA3D}"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067F7DB8-3C79-4CE7-90A9-F522B11BCA3D}" type="slidenum">
              <a:rPr lang="es-AR" smtClean="0"/>
              <a:pPr/>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0B4CBB6-EDE4-40A5-81F1-7417E5E9DAE6}" type="datetimeFigureOut">
              <a:rPr lang="es-AR" smtClean="0"/>
              <a:pPr/>
              <a:t>16/05/2016</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067F7DB8-3C79-4CE7-90A9-F522B11BCA3D}" type="slidenum">
              <a:rPr lang="es-AR" smtClean="0"/>
              <a:pPr/>
              <a:t>‹Nº›</a:t>
            </a:fld>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0B4CBB6-EDE4-40A5-81F1-7417E5E9DAE6}" type="datetimeFigureOut">
              <a:rPr lang="es-AR" smtClean="0"/>
              <a:pPr/>
              <a:t>16/05/2016</a:t>
            </a:fld>
            <a:endParaRPr lang="es-AR"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AR"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67F7DB8-3C79-4CE7-90A9-F522B11BCA3D}" type="slidenum">
              <a:rPr lang="es-AR" smtClean="0"/>
              <a:pPr/>
              <a:t>‹Nº›</a:t>
            </a:fld>
            <a:endParaRPr lang="es-AR"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19200" y="3886200"/>
            <a:ext cx="6400800" cy="2639144"/>
          </a:xfrm>
        </p:spPr>
        <p:txBody>
          <a:bodyPr>
            <a:normAutofit lnSpcReduction="10000"/>
          </a:bodyPr>
          <a:lstStyle/>
          <a:p>
            <a:r>
              <a:rPr lang="es-ES" b="1" u="sng" dirty="0" smtClean="0">
                <a:solidFill>
                  <a:schemeClr val="tx1"/>
                </a:solidFill>
                <a:effectLst>
                  <a:outerShdw blurRad="38100" dist="38100" dir="2700000" algn="tl">
                    <a:srgbClr val="000000">
                      <a:alpha val="43137"/>
                    </a:srgbClr>
                  </a:outerShdw>
                </a:effectLst>
                <a:latin typeface="Berlin Sans FB Demi" pitchFamily="34" charset="0"/>
              </a:rPr>
              <a:t>MATERIA</a:t>
            </a:r>
            <a:r>
              <a:rPr lang="es-ES" dirty="0" smtClean="0">
                <a:solidFill>
                  <a:schemeClr val="tx1"/>
                </a:solidFill>
                <a:effectLst>
                  <a:outerShdw blurRad="38100" dist="38100" dir="2700000" algn="tl">
                    <a:srgbClr val="000000">
                      <a:alpha val="43137"/>
                    </a:srgbClr>
                  </a:outerShdw>
                </a:effectLst>
                <a:latin typeface="Berlin Sans FB Demi" pitchFamily="34" charset="0"/>
              </a:rPr>
              <a:t>:</a:t>
            </a:r>
            <a:r>
              <a:rPr lang="es-ES" dirty="0" smtClean="0">
                <a:solidFill>
                  <a:schemeClr val="tx1"/>
                </a:solidFill>
                <a:latin typeface="Berlin Sans FB Demi" pitchFamily="34" charset="0"/>
              </a:rPr>
              <a:t> </a:t>
            </a:r>
          </a:p>
          <a:p>
            <a:r>
              <a:rPr lang="es-ES" dirty="0" smtClean="0">
                <a:solidFill>
                  <a:schemeClr val="tx1"/>
                </a:solidFill>
                <a:latin typeface="Berlin Sans FB Demi" pitchFamily="34" charset="0"/>
              </a:rPr>
              <a:t>Química</a:t>
            </a:r>
          </a:p>
          <a:p>
            <a:r>
              <a:rPr lang="es-ES" b="1" u="sng" dirty="0" smtClean="0">
                <a:solidFill>
                  <a:schemeClr val="tx1"/>
                </a:solidFill>
                <a:effectLst>
                  <a:outerShdw blurRad="38100" dist="38100" dir="2700000" algn="tl">
                    <a:srgbClr val="000000">
                      <a:alpha val="43137"/>
                    </a:srgbClr>
                  </a:outerShdw>
                </a:effectLst>
                <a:latin typeface="Berlin Sans FB Demi" pitchFamily="34" charset="0"/>
              </a:rPr>
              <a:t>PROFESORA</a:t>
            </a:r>
            <a:r>
              <a:rPr lang="es-ES" dirty="0" smtClean="0">
                <a:solidFill>
                  <a:schemeClr val="tx1"/>
                </a:solidFill>
                <a:effectLst>
                  <a:outerShdw blurRad="38100" dist="38100" dir="2700000" algn="tl">
                    <a:srgbClr val="000000">
                      <a:alpha val="43137"/>
                    </a:srgbClr>
                  </a:outerShdw>
                </a:effectLst>
                <a:latin typeface="Berlin Sans FB Demi" pitchFamily="34" charset="0"/>
              </a:rPr>
              <a:t>:</a:t>
            </a:r>
            <a:r>
              <a:rPr lang="es-ES" dirty="0" smtClean="0">
                <a:solidFill>
                  <a:schemeClr val="tx1"/>
                </a:solidFill>
                <a:latin typeface="Berlin Sans FB Demi" pitchFamily="34" charset="0"/>
              </a:rPr>
              <a:t> </a:t>
            </a:r>
          </a:p>
          <a:p>
            <a:r>
              <a:rPr lang="es-ES" dirty="0" smtClean="0">
                <a:solidFill>
                  <a:schemeClr val="tx1"/>
                </a:solidFill>
                <a:latin typeface="Berlin Sans FB Demi" pitchFamily="34" charset="0"/>
              </a:rPr>
              <a:t>Silvia Raffin</a:t>
            </a:r>
          </a:p>
          <a:p>
            <a:r>
              <a:rPr lang="es-ES" b="1" u="sng" dirty="0" smtClean="0">
                <a:solidFill>
                  <a:schemeClr val="tx1"/>
                </a:solidFill>
                <a:effectLst>
                  <a:outerShdw blurRad="38100" dist="38100" dir="2700000" algn="tl">
                    <a:srgbClr val="000000">
                      <a:alpha val="43137"/>
                    </a:srgbClr>
                  </a:outerShdw>
                </a:effectLst>
                <a:latin typeface="Berlin Sans FB Demi" pitchFamily="34" charset="0"/>
              </a:rPr>
              <a:t>INTEGRANTES</a:t>
            </a:r>
            <a:r>
              <a:rPr lang="es-ES" dirty="0" smtClean="0">
                <a:solidFill>
                  <a:schemeClr val="tx1"/>
                </a:solidFill>
                <a:effectLst>
                  <a:outerShdw blurRad="38100" dist="38100" dir="2700000" algn="tl">
                    <a:srgbClr val="000000">
                      <a:alpha val="43137"/>
                    </a:srgbClr>
                  </a:outerShdw>
                </a:effectLst>
                <a:latin typeface="Berlin Sans FB Demi" pitchFamily="34" charset="0"/>
              </a:rPr>
              <a:t>: </a:t>
            </a:r>
          </a:p>
          <a:p>
            <a:r>
              <a:rPr lang="es-ES" dirty="0" smtClean="0">
                <a:solidFill>
                  <a:schemeClr val="tx1"/>
                </a:solidFill>
                <a:latin typeface="Berlin Sans FB Demi" pitchFamily="34" charset="0"/>
              </a:rPr>
              <a:t>Constanza Botello</a:t>
            </a:r>
          </a:p>
          <a:p>
            <a:r>
              <a:rPr lang="es-ES" dirty="0" smtClean="0">
                <a:solidFill>
                  <a:schemeClr val="tx1"/>
                </a:solidFill>
                <a:latin typeface="Berlin Sans FB Demi" pitchFamily="34" charset="0"/>
              </a:rPr>
              <a:t>Agustina Sitjá y Balbastro</a:t>
            </a:r>
            <a:endParaRPr lang="es-AR" dirty="0">
              <a:solidFill>
                <a:schemeClr val="tx1"/>
              </a:solidFill>
              <a:latin typeface="Berlin Sans FB Demi" pitchFamily="34" charset="0"/>
            </a:endParaRPr>
          </a:p>
        </p:txBody>
      </p:sp>
      <p:sp>
        <p:nvSpPr>
          <p:cNvPr id="2" name="1 Título"/>
          <p:cNvSpPr>
            <a:spLocks noGrp="1"/>
          </p:cNvSpPr>
          <p:nvPr>
            <p:ph type="ctrTitle"/>
          </p:nvPr>
        </p:nvSpPr>
        <p:spPr>
          <a:xfrm>
            <a:off x="251520" y="1412776"/>
            <a:ext cx="8712968" cy="1470025"/>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es-ES" sz="7200" b="1" cap="none" spc="0" dirty="0" smtClean="0">
                <a:ln/>
                <a:solidFill>
                  <a:schemeClr val="accent5">
                    <a:tint val="50000"/>
                    <a:satMod val="180000"/>
                  </a:schemeClr>
                </a:solidFill>
                <a:latin typeface="Berlin Sans FB Demi" pitchFamily="34" charset="0"/>
              </a:rPr>
              <a:t>Consumo de Alcohol en la sociedad</a:t>
            </a:r>
            <a:endParaRPr lang="es-AR" sz="7200" b="1" cap="none" spc="0" dirty="0">
              <a:ln/>
              <a:solidFill>
                <a:schemeClr val="accent5">
                  <a:tint val="50000"/>
                  <a:satMod val="180000"/>
                </a:schemeClr>
              </a:solidFill>
              <a:latin typeface="Berlin Sans FB Demi" pitchFamily="34" charset="0"/>
            </a:endParaRPr>
          </a:p>
        </p:txBody>
      </p:sp>
    </p:spTree>
    <p:extLst>
      <p:ext uri="{BB962C8B-B14F-4D97-AF65-F5344CB8AC3E}">
        <p14:creationId xmlns="" xmlns:p14="http://schemas.microsoft.com/office/powerpoint/2010/main" val="193074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79512" y="404664"/>
            <a:ext cx="8964488" cy="4114800"/>
          </a:xfrm>
        </p:spPr>
        <p:txBody>
          <a:bodyPr/>
          <a:lstStyle/>
          <a:p>
            <a:pPr marL="0" indent="0">
              <a:buNone/>
            </a:pPr>
            <a:r>
              <a:rPr lang="es-AR" sz="2800" b="1" dirty="0" smtClean="0"/>
              <a:t>Efectos del </a:t>
            </a:r>
            <a:r>
              <a:rPr lang="es-AR" sz="2800" b="1" dirty="0"/>
              <a:t>alcohol en el sistema inmunológico y </a:t>
            </a:r>
            <a:r>
              <a:rPr lang="es-AR" sz="2800" b="1" dirty="0" smtClean="0"/>
              <a:t>reproductor</a:t>
            </a:r>
            <a:r>
              <a:rPr lang="es-AR" sz="2800" dirty="0" smtClean="0"/>
              <a:t>:</a:t>
            </a:r>
          </a:p>
          <a:p>
            <a:pPr marL="0" indent="0">
              <a:buNone/>
            </a:pPr>
            <a:endParaRPr lang="es-AR" sz="2800" dirty="0" smtClean="0"/>
          </a:p>
          <a:p>
            <a:pPr fontAlgn="base"/>
            <a:r>
              <a:rPr lang="es-AR" dirty="0">
                <a:latin typeface="Calibri" pitchFamily="34" charset="0"/>
              </a:rPr>
              <a:t>La falta de glóbulos blancos origina una falla en el sistema inmunológico, aumentando el riesgo de infecciones bacterianas y virales.</a:t>
            </a:r>
          </a:p>
          <a:p>
            <a:pPr fontAlgn="base"/>
            <a:r>
              <a:rPr lang="es-AR" dirty="0">
                <a:latin typeface="Calibri" pitchFamily="34" charset="0"/>
              </a:rPr>
              <a:t>Disminuye la </a:t>
            </a:r>
            <a:r>
              <a:rPr lang="es-AR" dirty="0" smtClean="0">
                <a:latin typeface="Calibri" pitchFamily="34" charset="0"/>
              </a:rPr>
              <a:t>libido </a:t>
            </a:r>
            <a:r>
              <a:rPr lang="es-AR" dirty="0">
                <a:latin typeface="Calibri" pitchFamily="34" charset="0"/>
              </a:rPr>
              <a:t>y la actividad sexual.</a:t>
            </a:r>
          </a:p>
          <a:p>
            <a:pPr fontAlgn="base"/>
            <a:r>
              <a:rPr lang="es-AR" dirty="0">
                <a:latin typeface="Calibri" pitchFamily="34" charset="0"/>
              </a:rPr>
              <a:t>Puede causar infertilidad e impotencia en el hombre.</a:t>
            </a:r>
          </a:p>
          <a:p>
            <a:pPr fontAlgn="base"/>
            <a:r>
              <a:rPr lang="es-AR" dirty="0">
                <a:latin typeface="Calibri" pitchFamily="34" charset="0"/>
              </a:rPr>
              <a:t>Desarrolla glándulas mamarias en el hombre y en las mujeres altera las hormonas femeninas.</a:t>
            </a:r>
          </a:p>
          <a:p>
            <a:pPr fontAlgn="base"/>
            <a:r>
              <a:rPr lang="es-AR" dirty="0">
                <a:latin typeface="Calibri" pitchFamily="34" charset="0"/>
              </a:rPr>
              <a:t>En la mujer trastorna el ciclo menstrual e infertilidad.</a:t>
            </a:r>
          </a:p>
          <a:p>
            <a:endParaRPr lang="es-AR" b="1" dirty="0"/>
          </a:p>
        </p:txBody>
      </p:sp>
      <p:pic>
        <p:nvPicPr>
          <p:cNvPr id="2050" name="Picture 2" descr="http://las-drogas.com/wp-content/uploads/2013/08/alcohol1.jpg"/>
          <p:cNvPicPr>
            <a:picLocks noChangeAspect="1" noChangeArrowheads="1"/>
          </p:cNvPicPr>
          <p:nvPr/>
        </p:nvPicPr>
        <p:blipFill>
          <a:blip r:embed="rId2" cstate="print"/>
          <a:srcRect/>
          <a:stretch>
            <a:fillRect/>
          </a:stretch>
        </p:blipFill>
        <p:spPr bwMode="auto">
          <a:xfrm>
            <a:off x="683568" y="4293096"/>
            <a:ext cx="7848872" cy="2780929"/>
          </a:xfrm>
          <a:prstGeom prst="rect">
            <a:avLst/>
          </a:prstGeom>
          <a:ln>
            <a:noFill/>
          </a:ln>
          <a:effectLst>
            <a:softEdge rad="317500"/>
          </a:effectLst>
        </p:spPr>
      </p:pic>
    </p:spTree>
    <p:extLst>
      <p:ext uri="{BB962C8B-B14F-4D97-AF65-F5344CB8AC3E}">
        <p14:creationId xmlns="" xmlns:p14="http://schemas.microsoft.com/office/powerpoint/2010/main" val="2362387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332656"/>
            <a:ext cx="7924800" cy="4114800"/>
          </a:xfrm>
        </p:spPr>
        <p:txBody>
          <a:bodyPr/>
          <a:lstStyle/>
          <a:p>
            <a:pPr marL="0" indent="0">
              <a:buNone/>
            </a:pPr>
            <a:r>
              <a:rPr lang="es-AR" sz="2800" b="1" dirty="0"/>
              <a:t>Efectos del alcohol en el </a:t>
            </a:r>
            <a:r>
              <a:rPr lang="es-AR" sz="2800" b="1" dirty="0" smtClean="0"/>
              <a:t>embarazo</a:t>
            </a:r>
            <a:r>
              <a:rPr lang="es-AR" sz="2800" dirty="0" smtClean="0"/>
              <a:t>:</a:t>
            </a:r>
          </a:p>
          <a:p>
            <a:pPr marL="0" indent="0">
              <a:buNone/>
            </a:pPr>
            <a:endParaRPr lang="es-AR" sz="2800" dirty="0" smtClean="0"/>
          </a:p>
          <a:p>
            <a:pPr fontAlgn="base"/>
            <a:r>
              <a:rPr lang="es-AR" dirty="0">
                <a:latin typeface="Calibri" pitchFamily="34" charset="0"/>
              </a:rPr>
              <a:t>No beba alcohol durante el embarazo.</a:t>
            </a:r>
          </a:p>
          <a:p>
            <a:pPr fontAlgn="base"/>
            <a:r>
              <a:rPr lang="es-AR" dirty="0">
                <a:latin typeface="Calibri" pitchFamily="34" charset="0"/>
              </a:rPr>
              <a:t>El abuso del alcohol en el embarazo puede desencadenar el Síndrome Alcohólico-Fetal. Es decir, el retardo del crecimiento, alteración de rasgos cráneo-faciales, malformaciones cardíacas, malformaciones hepáticas, malformaciones renales y malformaciones oculares.</a:t>
            </a:r>
          </a:p>
          <a:p>
            <a:pPr fontAlgn="base"/>
            <a:r>
              <a:rPr lang="es-AR" dirty="0">
                <a:latin typeface="Calibri" pitchFamily="34" charset="0"/>
              </a:rPr>
              <a:t>Sin embargo, el mayor daño se produce en el sistema nervioso central del feto, lo que puede generar retardo mental</a:t>
            </a:r>
            <a:r>
              <a:rPr lang="es-AR" dirty="0" smtClean="0">
                <a:latin typeface="Calibri" pitchFamily="34" charset="0"/>
              </a:rPr>
              <a:t>.</a:t>
            </a:r>
            <a:endParaRPr lang="es-AR" dirty="0">
              <a:latin typeface="Calibri" pitchFamily="34" charset="0"/>
            </a:endParaRPr>
          </a:p>
        </p:txBody>
      </p:sp>
      <p:pic>
        <p:nvPicPr>
          <p:cNvPr id="1026" name="Picture 2" descr="http://www.ratser.com/upload/4/c1/4c1c29e410d9b7e2.png"/>
          <p:cNvPicPr>
            <a:picLocks noChangeAspect="1" noChangeArrowheads="1"/>
          </p:cNvPicPr>
          <p:nvPr/>
        </p:nvPicPr>
        <p:blipFill>
          <a:blip r:embed="rId2" cstate="print"/>
          <a:srcRect/>
          <a:stretch>
            <a:fillRect/>
          </a:stretch>
        </p:blipFill>
        <p:spPr bwMode="auto">
          <a:xfrm>
            <a:off x="4932040" y="3571349"/>
            <a:ext cx="3528392" cy="3286651"/>
          </a:xfrm>
          <a:prstGeom prst="rect">
            <a:avLst/>
          </a:prstGeom>
          <a:ln>
            <a:noFill/>
          </a:ln>
          <a:effectLst>
            <a:softEdge rad="63500"/>
          </a:effectLst>
        </p:spPr>
      </p:pic>
    </p:spTree>
    <p:extLst>
      <p:ext uri="{BB962C8B-B14F-4D97-AF65-F5344CB8AC3E}">
        <p14:creationId xmlns="" xmlns:p14="http://schemas.microsoft.com/office/powerpoint/2010/main" val="84291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10788" t="10453" r="34422" b="625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0" y="260648"/>
            <a:ext cx="9144000" cy="936104"/>
          </a:xfrm>
        </p:spPr>
        <p:txBody>
          <a:bodyPr>
            <a:normAutofit/>
          </a:bodyPr>
          <a:lstStyle/>
          <a:p>
            <a:pPr algn="ctr">
              <a:buNone/>
            </a:pPr>
            <a:r>
              <a:rPr lang="es-ES_tradnl" sz="3200" b="1" dirty="0" smtClean="0"/>
              <a:t>Accidentes Automovilísticos</a:t>
            </a:r>
          </a:p>
          <a:p>
            <a:pPr algn="ctr">
              <a:buNone/>
            </a:pPr>
            <a:endParaRPr lang="es-ES_tradnl" sz="3200" b="1" dirty="0" smtClean="0"/>
          </a:p>
        </p:txBody>
      </p:sp>
      <p:sp>
        <p:nvSpPr>
          <p:cNvPr id="4" name="3 CuadroTexto"/>
          <p:cNvSpPr txBox="1"/>
          <p:nvPr/>
        </p:nvSpPr>
        <p:spPr>
          <a:xfrm>
            <a:off x="1331640" y="1052736"/>
            <a:ext cx="6552728" cy="646331"/>
          </a:xfrm>
          <a:prstGeom prst="rect">
            <a:avLst/>
          </a:prstGeom>
          <a:noFill/>
        </p:spPr>
        <p:txBody>
          <a:bodyPr wrap="square" rtlCol="0">
            <a:spAutoFit/>
          </a:bodyPr>
          <a:lstStyle/>
          <a:p>
            <a:pPr algn="ctr"/>
            <a:r>
              <a:rPr lang="es-AR" dirty="0" smtClean="0"/>
              <a:t>El rango etario en el que ocurre la mayor cantidad de accidentes automovilísticos es de 20 a 24 años.</a:t>
            </a:r>
            <a:endParaRPr lang="es-AR" dirty="0"/>
          </a:p>
        </p:txBody>
      </p:sp>
      <p:pic>
        <p:nvPicPr>
          <p:cNvPr id="4098" name="Picture 2" descr="http://previews.123rf.com/images/iimages/iimages1411/iimages141100231/33300715-Los-accidentes-automovil-sticos-establecen-en-blanco-Foto-de-archivo.jpg"/>
          <p:cNvPicPr>
            <a:picLocks noChangeAspect="1" noChangeArrowheads="1"/>
          </p:cNvPicPr>
          <p:nvPr/>
        </p:nvPicPr>
        <p:blipFill>
          <a:blip r:embed="rId2" cstate="print"/>
          <a:srcRect/>
          <a:stretch>
            <a:fillRect/>
          </a:stretch>
        </p:blipFill>
        <p:spPr bwMode="auto">
          <a:xfrm>
            <a:off x="1907704" y="1988840"/>
            <a:ext cx="5348883" cy="3793892"/>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42806" t="17516" r="30440" b="8657"/>
          <a:stretch>
            <a:fillRect/>
          </a:stretch>
        </p:blipFill>
        <p:spPr bwMode="auto">
          <a:xfrm>
            <a:off x="0" y="0"/>
            <a:ext cx="5292080" cy="6858000"/>
          </a:xfrm>
          <a:prstGeom prst="rect">
            <a:avLst/>
          </a:prstGeom>
          <a:noFill/>
          <a:ln w="9525">
            <a:noFill/>
            <a:miter lim="800000"/>
            <a:headEnd/>
            <a:tailEnd/>
          </a:ln>
        </p:spPr>
      </p:pic>
      <p:pic>
        <p:nvPicPr>
          <p:cNvPr id="25602" name="Picture 2"/>
          <p:cNvPicPr>
            <a:picLocks noChangeAspect="1" noChangeArrowheads="1"/>
          </p:cNvPicPr>
          <p:nvPr/>
        </p:nvPicPr>
        <p:blipFill>
          <a:blip r:embed="rId3" cstate="print"/>
          <a:srcRect l="45101" t="27188" r="31655" b="39344"/>
          <a:stretch>
            <a:fillRect/>
          </a:stretch>
        </p:blipFill>
        <p:spPr bwMode="auto">
          <a:xfrm>
            <a:off x="5364088" y="0"/>
            <a:ext cx="3779912" cy="3429000"/>
          </a:xfrm>
          <a:prstGeom prst="rect">
            <a:avLst/>
          </a:prstGeom>
          <a:noFill/>
          <a:ln w="9525">
            <a:noFill/>
            <a:miter lim="800000"/>
            <a:headEnd/>
            <a:tailEnd/>
          </a:ln>
        </p:spPr>
      </p:pic>
      <p:pic>
        <p:nvPicPr>
          <p:cNvPr id="25604" name="Picture 4" descr="http://www.atraccion360.com/media/aa/styles/gallerie/public/images/2014/12/accidentes-viales-por-consumir-alcohol-cifras-1.jpg?itok=eB1sWZCB"/>
          <p:cNvPicPr>
            <a:picLocks noChangeAspect="1" noChangeArrowheads="1"/>
          </p:cNvPicPr>
          <p:nvPr/>
        </p:nvPicPr>
        <p:blipFill>
          <a:blip r:embed="rId4" cstate="print"/>
          <a:srcRect/>
          <a:stretch>
            <a:fillRect/>
          </a:stretch>
        </p:blipFill>
        <p:spPr bwMode="auto">
          <a:xfrm>
            <a:off x="5364088" y="3501008"/>
            <a:ext cx="3744414" cy="33569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0" y="0"/>
            <a:ext cx="9144000" cy="6858000"/>
          </a:xfrm>
        </p:spPr>
        <p:txBody>
          <a:bodyPr>
            <a:normAutofit/>
          </a:bodyPr>
          <a:lstStyle/>
          <a:p>
            <a:pPr algn="ctr">
              <a:buNone/>
            </a:pPr>
            <a:r>
              <a:rPr lang="es-AR" sz="3200" b="1" dirty="0" smtClean="0"/>
              <a:t>¿Cómo se realiza la medida de concentración de alcohol en sangre?</a:t>
            </a:r>
            <a:endParaRPr lang="es-ES_tradnl" sz="3200" b="1" dirty="0" smtClean="0"/>
          </a:p>
          <a:p>
            <a:pPr marL="269875" indent="0">
              <a:buNone/>
            </a:pPr>
            <a:r>
              <a:rPr lang="es-AR" sz="1800" dirty="0" smtClean="0">
                <a:latin typeface="Calibri" pitchFamily="34" charset="0"/>
              </a:rPr>
              <a:t>El control de alcoholemia o test de alcoholemia mide la concentración de alcohol en sangre. Se obtiene por medio de un porcentaje de la masa, la masa por el volumen o una combinación.</a:t>
            </a:r>
          </a:p>
          <a:p>
            <a:pPr marL="269875" indent="0">
              <a:buNone/>
            </a:pPr>
            <a:r>
              <a:rPr lang="es-AR" sz="1800" dirty="0" smtClean="0">
                <a:latin typeface="Calibri" pitchFamily="34" charset="0"/>
              </a:rPr>
              <a:t>Al medirse por el alcohol detectado en el aire espirado, la unidad utilizada es la de «gramos por litro de aire», que en la práctica usual se convierte de manera convencional en «gramos por litro de sangre», multiplicando por el coeficiente 2. Para estimar la cantidad de alcohol que han ingerido las personas que circulan con sus vehículos se produce la oxidación del alcohol etílico (presente en el aire expirado) con una disolución anaranjada de K2Cr2O7; en la reacción se produce ácido acético (CH3-COOH) y la disolución disminuye la intensidad del color anaranjado. La disminución de la intensidad del color es una medida directa de la concentración del alcohol etílico en la sangre del individuo». .</a:t>
            </a:r>
          </a:p>
          <a:p>
            <a:pPr>
              <a:buNone/>
            </a:pPr>
            <a:endParaRPr lang="es-AR" sz="1500" b="1" dirty="0">
              <a:latin typeface="Calibri" pitchFamily="34" charset="0"/>
            </a:endParaRPr>
          </a:p>
        </p:txBody>
      </p:sp>
      <p:pic>
        <p:nvPicPr>
          <p:cNvPr id="26626" name="Picture 2" descr="http://img.medicalexpo.es/images_me/photo-g/67873-5462721.jpg"/>
          <p:cNvPicPr>
            <a:picLocks noChangeAspect="1" noChangeArrowheads="1"/>
          </p:cNvPicPr>
          <p:nvPr/>
        </p:nvPicPr>
        <p:blipFill>
          <a:blip r:embed="rId2" cstate="print"/>
          <a:srcRect/>
          <a:stretch>
            <a:fillRect/>
          </a:stretch>
        </p:blipFill>
        <p:spPr bwMode="auto">
          <a:xfrm>
            <a:off x="5652640" y="4314338"/>
            <a:ext cx="3311848" cy="2543662"/>
          </a:xfrm>
          <a:prstGeom prst="rect">
            <a:avLst/>
          </a:prstGeom>
          <a:noFill/>
          <a:effectLst>
            <a:softEdge rad="63500"/>
          </a:effectLst>
        </p:spPr>
      </p:pic>
      <p:pic>
        <p:nvPicPr>
          <p:cNvPr id="26628" name="Picture 4" descr="https://images-na.ssl-images-amazon.com/images/I/41YUCWyFPbL._AC_UL320_SR238,320_.jpg"/>
          <p:cNvPicPr>
            <a:picLocks noChangeAspect="1" noChangeArrowheads="1"/>
          </p:cNvPicPr>
          <p:nvPr/>
        </p:nvPicPr>
        <p:blipFill>
          <a:blip r:embed="rId3" cstate="print"/>
          <a:srcRect/>
          <a:stretch>
            <a:fillRect/>
          </a:stretch>
        </p:blipFill>
        <p:spPr bwMode="auto">
          <a:xfrm>
            <a:off x="1907704" y="4518243"/>
            <a:ext cx="2160240" cy="2339757"/>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3"/>
          </p:nvPr>
        </p:nvSpPr>
        <p:spPr>
          <a:xfrm>
            <a:off x="179512" y="260648"/>
            <a:ext cx="8784976" cy="4114800"/>
          </a:xfrm>
        </p:spPr>
        <p:txBody>
          <a:bodyPr>
            <a:normAutofit/>
          </a:bodyPr>
          <a:lstStyle/>
          <a:p>
            <a:r>
              <a:rPr lang="es-AR" sz="1800" dirty="0" smtClean="0">
                <a:latin typeface="Calibri" pitchFamily="34" charset="0"/>
              </a:rPr>
              <a:t>En Argentina el límite legal de alcohol en sangre para conducir un automóvil es de 0,5 gramos por litro de sangre, mientras que tiene tolerancia menor para conductores de motos descendiendo a 0,2 gr/litro. En el caso de conductores profesionales, al volante de transporte de carga o pasajeros, la tolerancia es cero. </a:t>
            </a:r>
          </a:p>
          <a:p>
            <a:r>
              <a:rPr lang="es-ES_tradnl" sz="1800" dirty="0" smtClean="0">
                <a:latin typeface="Calibri" pitchFamily="34" charset="0"/>
              </a:rPr>
              <a:t>En la provincia de Córdoba al tolerancia es 0.</a:t>
            </a:r>
          </a:p>
          <a:p>
            <a:r>
              <a:rPr lang="es-ES_tradnl" sz="1800" dirty="0" smtClean="0">
                <a:latin typeface="Calibri" pitchFamily="34" charset="0"/>
              </a:rPr>
              <a:t>Las penas que se aplican a el exceso de alcohol en sangre varían un poco según la provincia en la que nos encontremos pero las más comunes son:</a:t>
            </a:r>
          </a:p>
          <a:p>
            <a:r>
              <a:rPr lang="es-ES_tradnl" sz="2000" dirty="0" smtClean="0">
                <a:latin typeface="Calibri" pitchFamily="34" charset="0"/>
              </a:rPr>
              <a:t>Multas económicas</a:t>
            </a:r>
          </a:p>
          <a:p>
            <a:r>
              <a:rPr lang="es-ES_tradnl" sz="2000" dirty="0" smtClean="0">
                <a:latin typeface="Calibri" pitchFamily="34" charset="0"/>
              </a:rPr>
              <a:t>Retención del vehículo </a:t>
            </a:r>
          </a:p>
          <a:p>
            <a:r>
              <a:rPr lang="es-ES_tradnl" sz="2000" dirty="0" smtClean="0">
                <a:latin typeface="Calibri" pitchFamily="34" charset="0"/>
              </a:rPr>
              <a:t>Retención de la licencia o la suspensión de esta.</a:t>
            </a:r>
          </a:p>
          <a:p>
            <a:endParaRPr lang="es-AR" sz="2000" dirty="0">
              <a:latin typeface="Calibri" pitchFamily="34" charset="0"/>
            </a:endParaRPr>
          </a:p>
        </p:txBody>
      </p:sp>
      <p:pic>
        <p:nvPicPr>
          <p:cNvPr id="27650" name="Picture 2" descr="http://fen.uahurtado.cl/wp-content/uploads/2012/04/tolerancia-cero.jpg"/>
          <p:cNvPicPr>
            <a:picLocks noChangeAspect="1" noChangeArrowheads="1"/>
          </p:cNvPicPr>
          <p:nvPr/>
        </p:nvPicPr>
        <p:blipFill>
          <a:blip r:embed="rId2" cstate="print"/>
          <a:srcRect r="17637"/>
          <a:stretch>
            <a:fillRect/>
          </a:stretch>
        </p:blipFill>
        <p:spPr bwMode="auto">
          <a:xfrm>
            <a:off x="251520" y="3904996"/>
            <a:ext cx="3312368" cy="2736980"/>
          </a:xfrm>
          <a:prstGeom prst="rect">
            <a:avLst/>
          </a:prstGeom>
          <a:noFill/>
          <a:effectLst>
            <a:softEdge rad="63500"/>
          </a:effectLst>
        </p:spPr>
      </p:pic>
      <p:pic>
        <p:nvPicPr>
          <p:cNvPr id="27652" name="Picture 4" descr="http://www.politicaplus.com/wadmin/upload/122411_toleranciacero.jpg"/>
          <p:cNvPicPr>
            <a:picLocks noChangeAspect="1" noChangeArrowheads="1"/>
          </p:cNvPicPr>
          <p:nvPr/>
        </p:nvPicPr>
        <p:blipFill>
          <a:blip r:embed="rId3" cstate="print"/>
          <a:srcRect/>
          <a:stretch>
            <a:fillRect/>
          </a:stretch>
        </p:blipFill>
        <p:spPr bwMode="auto">
          <a:xfrm>
            <a:off x="4920861" y="3861048"/>
            <a:ext cx="3671755" cy="2808313"/>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sz="6000" dirty="0" smtClean="0">
                <a:effectLst>
                  <a:outerShdw blurRad="38100" dist="38100" dir="2700000" algn="tl">
                    <a:srgbClr val="000000">
                      <a:alpha val="43137"/>
                    </a:srgbClr>
                  </a:outerShdw>
                </a:effectLst>
              </a:rPr>
              <a:t>CONCLUSIÓN</a:t>
            </a:r>
            <a:endParaRPr lang="es-AR" sz="6000" dirty="0">
              <a:effectLst>
                <a:outerShdw blurRad="38100" dist="38100" dir="2700000" algn="tl">
                  <a:srgbClr val="000000">
                    <a:alpha val="43137"/>
                  </a:srgbClr>
                </a:outerShdw>
              </a:effectLst>
            </a:endParaRPr>
          </a:p>
        </p:txBody>
      </p:sp>
      <p:sp>
        <p:nvSpPr>
          <p:cNvPr id="3" name="2 Marcador de contenido"/>
          <p:cNvSpPr>
            <a:spLocks noGrp="1"/>
          </p:cNvSpPr>
          <p:nvPr>
            <p:ph sz="quarter" idx="13"/>
          </p:nvPr>
        </p:nvSpPr>
        <p:spPr/>
        <p:txBody>
          <a:bodyPr/>
          <a:lstStyle/>
          <a:p>
            <a:r>
              <a:rPr lang="es-AR" dirty="0" smtClean="0"/>
              <a:t>El nivel de consumo de alcohol es muy alto, especialmente en los jóvenes, por lo que se producen gran cantidad de accidentes automovilísticos a causa de éste.</a:t>
            </a:r>
          </a:p>
          <a:p>
            <a:r>
              <a:rPr lang="es-AR" dirty="0" smtClean="0"/>
              <a:t>Por esto mismo se debe tratar de concientizar a la gente acerca de los grandes peligros que existen de consumir alcohol cuando vamos a manejar: una sola copa puede costar una vida…</a:t>
            </a:r>
            <a:endParaRPr lang="es-AR" dirty="0"/>
          </a:p>
        </p:txBody>
      </p:sp>
      <p:pic>
        <p:nvPicPr>
          <p:cNvPr id="29698" name="Picture 2" descr="http://s3.amazonaws.com/readers/2009/08/10/afg040114002_1.jpg"/>
          <p:cNvPicPr>
            <a:picLocks noChangeAspect="1" noChangeArrowheads="1"/>
          </p:cNvPicPr>
          <p:nvPr/>
        </p:nvPicPr>
        <p:blipFill>
          <a:blip r:embed="rId2" cstate="print"/>
          <a:srcRect/>
          <a:stretch>
            <a:fillRect/>
          </a:stretch>
        </p:blipFill>
        <p:spPr bwMode="auto">
          <a:xfrm>
            <a:off x="2411760" y="2924944"/>
            <a:ext cx="5143500" cy="28765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sz="5400" b="1" cap="none" spc="0" dirty="0" smtClean="0">
                <a:ln/>
                <a:solidFill>
                  <a:schemeClr val="accent5">
                    <a:tint val="50000"/>
                    <a:satMod val="180000"/>
                  </a:schemeClr>
                </a:solidFill>
              </a:rPr>
              <a:t>Bebidas alcohólicas</a:t>
            </a:r>
            <a:endParaRPr lang="es-AR" sz="5400" b="1" cap="none" spc="0" dirty="0">
              <a:ln/>
              <a:solidFill>
                <a:schemeClr val="accent5">
                  <a:tint val="50000"/>
                  <a:satMod val="180000"/>
                </a:schemeClr>
              </a:solidFill>
            </a:endParaRPr>
          </a:p>
        </p:txBody>
      </p:sp>
      <p:sp>
        <p:nvSpPr>
          <p:cNvPr id="4" name="3 Marcador de contenido"/>
          <p:cNvSpPr>
            <a:spLocks noGrp="1"/>
          </p:cNvSpPr>
          <p:nvPr>
            <p:ph sz="quarter" idx="13"/>
          </p:nvPr>
        </p:nvSpPr>
        <p:spPr/>
        <p:txBody>
          <a:bodyPr>
            <a:normAutofit/>
          </a:bodyPr>
          <a:lstStyle/>
          <a:p>
            <a:r>
              <a:rPr lang="es-ES" sz="2000" dirty="0" smtClean="0">
                <a:latin typeface="Calibri" pitchFamily="34" charset="0"/>
              </a:rPr>
              <a:t>Las bebidas alcohólicas poseen diferentes graduaciones de alcohol.</a:t>
            </a:r>
            <a:endParaRPr lang="es-ES" sz="2000" dirty="0">
              <a:latin typeface="Calibri" pitchFamily="34" charset="0"/>
            </a:endParaRPr>
          </a:p>
          <a:p>
            <a:pPr marL="0" indent="0">
              <a:buNone/>
            </a:pPr>
            <a:r>
              <a:rPr lang="es-ES" sz="2000" dirty="0" smtClean="0">
                <a:latin typeface="Calibri" pitchFamily="34" charset="0"/>
              </a:rPr>
              <a:t>Sidra: 2- 8,5 - Cerveza 2,5- 11,5 – Vino 5,5- 19 – Brandy 36- 40 – Ron 37- 43</a:t>
            </a:r>
            <a:endParaRPr lang="es-AR" sz="2000" dirty="0">
              <a:latin typeface="Calibri" pitchFamily="34" charset="0"/>
            </a:endParaRPr>
          </a:p>
        </p:txBody>
      </p:sp>
      <p:pic>
        <p:nvPicPr>
          <p:cNvPr id="1026" name="Picture 2" descr="http://vinotecalavia.com/3783-thickbox_default/sidra-gran-real-x-6606-x-660-c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3193" y="2564904"/>
            <a:ext cx="2622310" cy="2622310"/>
          </a:xfrm>
          <a:prstGeom prst="rect">
            <a:avLst/>
          </a:prstGeom>
          <a:ln>
            <a:noFill/>
          </a:ln>
          <a:effectLst>
            <a:softEdge rad="635000"/>
          </a:effectLst>
          <a:extLst>
            <a:ext uri="{909E8E84-426E-40DD-AFC4-6F175D3DCCD1}">
              <a14:hiddenFill xmlns="" xmlns:a14="http://schemas.microsoft.com/office/drawing/2010/main">
                <a:solidFill>
                  <a:srgbClr val="FFFFFF"/>
                </a:solidFill>
              </a14:hiddenFill>
            </a:ext>
          </a:extLst>
        </p:spPr>
      </p:pic>
      <p:pic>
        <p:nvPicPr>
          <p:cNvPr id="1028" name="Picture 4" descr="http://www.aceitedearganweb.com/wp-content/uploads/2015/10/cervez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8079" y="4077072"/>
            <a:ext cx="2551520" cy="2601796"/>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pic>
        <p:nvPicPr>
          <p:cNvPr id="1030" name="Picture 6" descr="http://avis-vin.lefigaro.fr/var/img/102/25341-650x330-vin-rouge-igor-klimov--fotolia.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5315" r="4181"/>
          <a:stretch/>
        </p:blipFill>
        <p:spPr bwMode="auto">
          <a:xfrm>
            <a:off x="3419872" y="3212976"/>
            <a:ext cx="2060595" cy="2582859"/>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
        <p:nvSpPr>
          <p:cNvPr id="6" name="AutoShape 12" descr="http://cartavio.files.wordpress.com/2010/10/ron_cartavio.jpg"/>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14" descr="http://cartavio.files.wordpress.com/2010/10/ron_cartavio.jpg"/>
          <p:cNvSpPr>
            <a:spLocks noChangeAspect="1" noChangeArrowheads="1"/>
          </p:cNvSpPr>
          <p:nvPr/>
        </p:nvSpPr>
        <p:spPr bwMode="auto">
          <a:xfrm>
            <a:off x="215900" y="158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1040" name="Picture 16" descr="https://cartadevino.files.wordpress.com/2012/11/bacardi_0.jpg?w=500"/>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4972"/>
          <a:stretch/>
        </p:blipFill>
        <p:spPr bwMode="auto">
          <a:xfrm>
            <a:off x="63500" y="3188928"/>
            <a:ext cx="2588293" cy="2596175"/>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pic>
        <p:nvPicPr>
          <p:cNvPr id="1032" name="Picture 8" descr="http://www.monografias.com/trabajos61/bebidas-alcoholicas/Image28250.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339752" y="4665915"/>
            <a:ext cx="1828800" cy="2238376"/>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84731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188640"/>
            <a:ext cx="7924800" cy="4114800"/>
          </a:xfrm>
        </p:spPr>
        <p:txBody>
          <a:bodyPr/>
          <a:lstStyle/>
          <a:p>
            <a:r>
              <a:rPr lang="es-ES" dirty="0" smtClean="0">
                <a:latin typeface="Calibri" pitchFamily="34" charset="0"/>
              </a:rPr>
              <a:t>Tequila 37- 45 – Bourbon 37- 45 – Vodka 37,5 – 42 – Fernet 39 – Ginebra 45- 60. </a:t>
            </a:r>
            <a:endParaRPr lang="es-AR" dirty="0">
              <a:latin typeface="Calibri" pitchFamily="34" charset="0"/>
            </a:endParaRPr>
          </a:p>
        </p:txBody>
      </p:sp>
      <p:pic>
        <p:nvPicPr>
          <p:cNvPr id="2050" name="Picture 2" descr="http://definicion.mx/wp-content/uploads/2015/07/Tequil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791" y="793791"/>
            <a:ext cx="3640448" cy="2906292"/>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pic>
        <p:nvPicPr>
          <p:cNvPr id="2052" name="Picture 4" descr="http://plusnight.com.ar/wp-content/uploads/2016/03/BD-Bourbon-w-fire.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8604" y="1079713"/>
            <a:ext cx="3532589" cy="2592288"/>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pic>
        <p:nvPicPr>
          <p:cNvPr id="2058" name="Picture 10" descr="http://static.hellofriki.com/wp-content/uploads/2015/12/bombayy.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9334" r="10773"/>
          <a:stretch/>
        </p:blipFill>
        <p:spPr bwMode="auto">
          <a:xfrm>
            <a:off x="2660163" y="3899484"/>
            <a:ext cx="2409372" cy="311547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pic>
        <p:nvPicPr>
          <p:cNvPr id="2056" name="Picture 8" descr="http://www.quepasasalta.com.ar/images/noticias/2015/09/30/126707-branca-dio-las-proporciones-del-fernet-con-coca.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67944" y="2716938"/>
            <a:ext cx="3106146" cy="2746932"/>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pic>
        <p:nvPicPr>
          <p:cNvPr id="2054" name="Picture 6" descr="http://us.thebar.com/img/brands/family-bottle-shots/smirnoff-vodka-family.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19672" y="2611445"/>
            <a:ext cx="2047446" cy="27231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7614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sz="4000" b="1" cap="none" spc="0" dirty="0" smtClean="0">
                <a:ln/>
                <a:solidFill>
                  <a:schemeClr val="accent5">
                    <a:tint val="50000"/>
                    <a:satMod val="180000"/>
                  </a:schemeClr>
                </a:solidFill>
              </a:rPr>
              <a:t>Cuando el alcohol ingresa al organismo…</a:t>
            </a:r>
            <a:endParaRPr lang="es-AR" sz="4000" b="1" cap="none" spc="0" dirty="0">
              <a:ln/>
              <a:solidFill>
                <a:schemeClr val="accent5">
                  <a:tint val="50000"/>
                  <a:satMod val="180000"/>
                </a:schemeClr>
              </a:solidFill>
            </a:endParaRPr>
          </a:p>
        </p:txBody>
      </p:sp>
      <p:sp>
        <p:nvSpPr>
          <p:cNvPr id="3" name="2 Marcador de contenido"/>
          <p:cNvSpPr>
            <a:spLocks noGrp="1"/>
          </p:cNvSpPr>
          <p:nvPr>
            <p:ph sz="quarter" idx="13"/>
          </p:nvPr>
        </p:nvSpPr>
        <p:spPr>
          <a:xfrm>
            <a:off x="611560" y="1484784"/>
            <a:ext cx="7924800" cy="4114800"/>
          </a:xfrm>
        </p:spPr>
        <p:txBody>
          <a:bodyPr/>
          <a:lstStyle/>
          <a:p>
            <a:pPr marL="0" indent="0">
              <a:buNone/>
            </a:pPr>
            <a:r>
              <a:rPr lang="es-AR" sz="2800" b="1" dirty="0" smtClean="0">
                <a:effectLst>
                  <a:outerShdw blurRad="38100" dist="38100" dir="2700000" algn="tl">
                    <a:srgbClr val="000000">
                      <a:alpha val="43137"/>
                    </a:srgbClr>
                  </a:outerShdw>
                </a:effectLst>
              </a:rPr>
              <a:t>Efectos del </a:t>
            </a:r>
            <a:r>
              <a:rPr lang="es-AR" sz="2800" b="1" dirty="0">
                <a:effectLst>
                  <a:outerShdw blurRad="38100" dist="38100" dir="2700000" algn="tl">
                    <a:srgbClr val="000000">
                      <a:alpha val="43137"/>
                    </a:srgbClr>
                  </a:outerShdw>
                </a:effectLst>
              </a:rPr>
              <a:t>alcohol en el </a:t>
            </a:r>
            <a:r>
              <a:rPr lang="es-AR" sz="2800" b="1" dirty="0" smtClean="0">
                <a:effectLst>
                  <a:outerShdw blurRad="38100" dist="38100" dir="2700000" algn="tl">
                    <a:srgbClr val="000000">
                      <a:alpha val="43137"/>
                    </a:srgbClr>
                  </a:outerShdw>
                </a:effectLst>
              </a:rPr>
              <a:t>cerebro:</a:t>
            </a:r>
            <a:endParaRPr lang="es-AR" dirty="0" smtClean="0"/>
          </a:p>
          <a:p>
            <a:pPr fontAlgn="base"/>
            <a:endParaRPr lang="es-AR" dirty="0"/>
          </a:p>
          <a:p>
            <a:pPr fontAlgn="base"/>
            <a:r>
              <a:rPr lang="es-AR" dirty="0" smtClean="0">
                <a:latin typeface="Calibri" pitchFamily="34" charset="0"/>
              </a:rPr>
              <a:t>Se </a:t>
            </a:r>
            <a:r>
              <a:rPr lang="es-AR" dirty="0">
                <a:latin typeface="Calibri" pitchFamily="34" charset="0"/>
              </a:rPr>
              <a:t>ha comprobado que cambia la acción de los neurotransmisores alterando su forma y función.</a:t>
            </a:r>
          </a:p>
          <a:p>
            <a:pPr fontAlgn="base"/>
            <a:r>
              <a:rPr lang="es-AR" dirty="0">
                <a:latin typeface="Calibri" pitchFamily="34" charset="0"/>
              </a:rPr>
              <a:t>El alcohol daña irreversiblemente las células cerebrales.</a:t>
            </a:r>
          </a:p>
          <a:p>
            <a:pPr fontAlgn="base"/>
            <a:r>
              <a:rPr lang="es-AR" dirty="0">
                <a:latin typeface="Calibri" pitchFamily="34" charset="0"/>
              </a:rPr>
              <a:t>Enfermedad de Wernicke-Korsakoff, debido a la falta de vitamina B1, que afecta sentimientos, pensamientos y memoria. Cambios en la visión, pérdida de coordinación muscular y alucinaciones. La persona confunde la realidad con sus invenciones.</a:t>
            </a:r>
          </a:p>
          <a:p>
            <a:endParaRPr lang="es-AR" dirty="0"/>
          </a:p>
        </p:txBody>
      </p:sp>
      <p:pic>
        <p:nvPicPr>
          <p:cNvPr id="3074" name="Picture 2" descr="http://portal.codigosdelser.com/wp-content/uploads/2012/08/sleeping-brai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06585" y="4365104"/>
            <a:ext cx="3076575" cy="2305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6875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260648"/>
            <a:ext cx="7924800" cy="4114800"/>
          </a:xfrm>
        </p:spPr>
        <p:txBody>
          <a:bodyPr/>
          <a:lstStyle/>
          <a:p>
            <a:pPr marL="0" indent="0" fontAlgn="base">
              <a:buNone/>
            </a:pPr>
            <a:r>
              <a:rPr lang="es-AR" sz="2800" b="1" dirty="0" smtClean="0"/>
              <a:t>Efectos del </a:t>
            </a:r>
            <a:r>
              <a:rPr lang="es-AR" sz="2800" b="1" dirty="0"/>
              <a:t>alcohol en el </a:t>
            </a:r>
            <a:r>
              <a:rPr lang="es-AR" sz="2800" b="1" dirty="0" smtClean="0"/>
              <a:t>corazón:</a:t>
            </a:r>
          </a:p>
          <a:p>
            <a:pPr fontAlgn="base"/>
            <a:endParaRPr lang="es-AR" dirty="0" smtClean="0"/>
          </a:p>
          <a:p>
            <a:pPr fontAlgn="base"/>
            <a:endParaRPr lang="es-AR" sz="1800" dirty="0"/>
          </a:p>
          <a:p>
            <a:pPr fontAlgn="base"/>
            <a:r>
              <a:rPr lang="es-AR" sz="1800" dirty="0" smtClean="0">
                <a:latin typeface="Calibri" pitchFamily="34" charset="0"/>
              </a:rPr>
              <a:t>El </a:t>
            </a:r>
            <a:r>
              <a:rPr lang="es-AR" sz="1800" dirty="0">
                <a:latin typeface="Calibri" pitchFamily="34" charset="0"/>
              </a:rPr>
              <a:t>alcohol en dosis altas eleva la presión sanguínea y produce daño al músculo cardíaco.</a:t>
            </a:r>
          </a:p>
          <a:p>
            <a:pPr fontAlgn="base"/>
            <a:r>
              <a:rPr lang="es-AR" sz="1800" dirty="0">
                <a:latin typeface="Calibri" pitchFamily="34" charset="0"/>
              </a:rPr>
              <a:t>En algunos casos provoca miocarditis (inflamación de las fibras musculares del corazón).</a:t>
            </a:r>
          </a:p>
          <a:p>
            <a:pPr fontAlgn="base"/>
            <a:r>
              <a:rPr lang="es-AR" sz="1800" dirty="0">
                <a:latin typeface="Calibri" pitchFamily="34" charset="0"/>
              </a:rPr>
              <a:t>Debilita la musculatura cardíaca y por tanto, la capacidad para bombear sangre.</a:t>
            </a:r>
          </a:p>
          <a:p>
            <a:pPr fontAlgn="base"/>
            <a:endParaRPr lang="es-AR" b="1" dirty="0"/>
          </a:p>
        </p:txBody>
      </p:sp>
      <p:pic>
        <p:nvPicPr>
          <p:cNvPr id="4" name="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24128" y="3645024"/>
            <a:ext cx="2381250" cy="2619375"/>
          </a:xfrm>
          <a:prstGeom prst="rect">
            <a:avLst/>
          </a:prstGeom>
          <a:effectLst>
            <a:glow rad="228600">
              <a:schemeClr val="accent5">
                <a:satMod val="175000"/>
                <a:alpha val="40000"/>
              </a:schemeClr>
            </a:glow>
          </a:effectLst>
        </p:spPr>
      </p:pic>
    </p:spTree>
    <p:extLst>
      <p:ext uri="{BB962C8B-B14F-4D97-AF65-F5344CB8AC3E}">
        <p14:creationId xmlns="" xmlns:p14="http://schemas.microsoft.com/office/powerpoint/2010/main" val="1814372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620688"/>
            <a:ext cx="7924800" cy="4114800"/>
          </a:xfrm>
        </p:spPr>
        <p:txBody>
          <a:bodyPr/>
          <a:lstStyle/>
          <a:p>
            <a:pPr marL="0" indent="0" fontAlgn="base">
              <a:buNone/>
            </a:pPr>
            <a:r>
              <a:rPr lang="es-AR" sz="2800" b="1" dirty="0"/>
              <a:t>Efectos del alcohol en el </a:t>
            </a:r>
            <a:r>
              <a:rPr lang="es-AR" sz="2800" b="1" dirty="0" smtClean="0"/>
              <a:t>estómago:</a:t>
            </a:r>
          </a:p>
          <a:p>
            <a:pPr marL="0" indent="0" fontAlgn="base">
              <a:buNone/>
            </a:pPr>
            <a:endParaRPr lang="es-AR" b="1" dirty="0" smtClean="0"/>
          </a:p>
          <a:p>
            <a:pPr fontAlgn="base"/>
            <a:r>
              <a:rPr lang="es-AR" dirty="0">
                <a:latin typeface="Calibri" pitchFamily="34" charset="0"/>
              </a:rPr>
              <a:t>El uso constante aumenta la producción del ácido gástrico que puede producir úlceras y hemorragias.</a:t>
            </a:r>
          </a:p>
          <a:p>
            <a:pPr fontAlgn="base"/>
            <a:r>
              <a:rPr lang="es-AR" dirty="0">
                <a:latin typeface="Calibri" pitchFamily="34" charset="0"/>
              </a:rPr>
              <a:t>El cáncer al estómago ha sido relacionado con el abuso del alcohol.</a:t>
            </a:r>
          </a:p>
          <a:p>
            <a:pPr fontAlgn="base"/>
            <a:r>
              <a:rPr lang="es-AR" dirty="0">
                <a:latin typeface="Calibri" pitchFamily="34" charset="0"/>
              </a:rPr>
              <a:t>Esofagitis: Inflamación del esófago.</a:t>
            </a:r>
          </a:p>
          <a:p>
            <a:pPr fontAlgn="base"/>
            <a:r>
              <a:rPr lang="es-AR" dirty="0">
                <a:latin typeface="Calibri" pitchFamily="34" charset="0"/>
              </a:rPr>
              <a:t>Las paredes del estómago sufren irritación e inflamación.</a:t>
            </a:r>
          </a:p>
          <a:p>
            <a:pPr fontAlgn="base"/>
            <a:r>
              <a:rPr lang="es-AR" dirty="0">
                <a:latin typeface="Calibri" pitchFamily="34" charset="0"/>
              </a:rPr>
              <a:t>Úlcera péptica: Las zonas musculares son expuestas a dolores y perforaciones</a:t>
            </a:r>
            <a:r>
              <a:rPr lang="es-AR" dirty="0"/>
              <a:t>.</a:t>
            </a:r>
          </a:p>
          <a:p>
            <a:pPr fontAlgn="base"/>
            <a:endParaRPr lang="es-AR" b="1" dirty="0"/>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35780"/>
          <a:stretch/>
        </p:blipFill>
        <p:spPr bwMode="auto">
          <a:xfrm>
            <a:off x="4788024" y="4135791"/>
            <a:ext cx="2189884" cy="21812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060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311727"/>
            <a:ext cx="7924800" cy="4114800"/>
          </a:xfrm>
        </p:spPr>
        <p:txBody>
          <a:bodyPr/>
          <a:lstStyle/>
          <a:p>
            <a:pPr marL="0" indent="0">
              <a:buNone/>
            </a:pPr>
            <a:r>
              <a:rPr lang="es-AR" sz="2800" b="1" dirty="0"/>
              <a:t>Efectos del alcohol en el </a:t>
            </a:r>
            <a:r>
              <a:rPr lang="es-AR" sz="2800" b="1" dirty="0" smtClean="0"/>
              <a:t>páncreas</a:t>
            </a:r>
            <a:r>
              <a:rPr lang="es-AR" sz="2800" dirty="0" smtClean="0"/>
              <a:t>: </a:t>
            </a:r>
          </a:p>
          <a:p>
            <a:pPr marL="0" indent="0">
              <a:buNone/>
            </a:pPr>
            <a:endParaRPr lang="es-AR" sz="2800" dirty="0" smtClean="0"/>
          </a:p>
          <a:p>
            <a:pPr fontAlgn="base"/>
            <a:r>
              <a:rPr lang="es-AR" dirty="0">
                <a:latin typeface="Calibri" pitchFamily="34" charset="0"/>
              </a:rPr>
              <a:t>Puede producir pancreatitis aguda, que es una enfermedad severa con peligro de muerte.</a:t>
            </a:r>
          </a:p>
          <a:p>
            <a:pPr fontAlgn="base"/>
            <a:r>
              <a:rPr lang="es-AR" dirty="0">
                <a:latin typeface="Calibri" pitchFamily="34" charset="0"/>
              </a:rPr>
              <a:t>Puede provocar pancreatitis crónica, que es una enfermedad que se caracteriza por un intenso dolor permanente, que además puede generar el abuso de drogas para calmarlo.</a:t>
            </a:r>
          </a:p>
          <a:p>
            <a:pPr fontAlgn="base"/>
            <a:r>
              <a:rPr lang="es-AR" dirty="0">
                <a:latin typeface="Calibri" pitchFamily="34" charset="0"/>
              </a:rPr>
              <a:t>Pancreatitis.</a:t>
            </a:r>
          </a:p>
          <a:p>
            <a:pPr fontAlgn="base"/>
            <a:r>
              <a:rPr lang="es-AR" dirty="0">
                <a:latin typeface="Calibri" pitchFamily="34" charset="0"/>
              </a:rPr>
              <a:t>Diabetes.</a:t>
            </a:r>
          </a:p>
          <a:p>
            <a:pPr fontAlgn="base"/>
            <a:r>
              <a:rPr lang="es-AR" dirty="0">
                <a:latin typeface="Calibri" pitchFamily="34" charset="0"/>
              </a:rPr>
              <a:t>Peritonitis.</a:t>
            </a:r>
          </a:p>
          <a:p>
            <a:endParaRPr lang="es-AR" b="1"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7904" y="3068960"/>
            <a:ext cx="4964832" cy="2920489"/>
          </a:xfrm>
          <a:prstGeom prst="rect">
            <a:avLst/>
          </a:prstGeom>
          <a:noFill/>
          <a:ln>
            <a:noFill/>
          </a:ln>
          <a:effectLst>
            <a:outerShdw dist="35921" dir="2700000" algn="ctr" rotWithShape="0">
              <a:schemeClr val="bg2"/>
            </a:outerShdw>
            <a:reflection blurRad="6350" stA="52000" endA="300" endPos="35000" dir="5400000" sy="-100000" algn="bl" rotWithShape="0"/>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90683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51520" y="260648"/>
            <a:ext cx="8712968" cy="4536504"/>
          </a:xfrm>
        </p:spPr>
        <p:txBody>
          <a:bodyPr>
            <a:normAutofit fontScale="92500" lnSpcReduction="10000"/>
          </a:bodyPr>
          <a:lstStyle/>
          <a:p>
            <a:pPr marL="0" indent="0">
              <a:buNone/>
            </a:pPr>
            <a:r>
              <a:rPr lang="es-AR" sz="3000" b="1" dirty="0"/>
              <a:t>Efectos del alcohol en el </a:t>
            </a:r>
            <a:r>
              <a:rPr lang="es-AR" sz="3000" b="1" dirty="0" smtClean="0"/>
              <a:t>hígado</a:t>
            </a:r>
            <a:r>
              <a:rPr lang="es-AR" sz="3000" dirty="0" smtClean="0"/>
              <a:t>:</a:t>
            </a:r>
          </a:p>
          <a:p>
            <a:pPr marL="0" indent="0">
              <a:buNone/>
            </a:pPr>
            <a:endParaRPr lang="es-AR" sz="3000" dirty="0" smtClean="0"/>
          </a:p>
          <a:p>
            <a:pPr fontAlgn="base"/>
            <a:r>
              <a:rPr lang="es-AR" dirty="0">
                <a:latin typeface="Calibri" pitchFamily="34" charset="0"/>
              </a:rPr>
              <a:t>El hígado es el órgano más dañado debido a que su acción es metabolizar el alcohol, desdoblándolo a otras sustancias.</a:t>
            </a:r>
          </a:p>
          <a:p>
            <a:pPr fontAlgn="base"/>
            <a:r>
              <a:rPr lang="es-AR" dirty="0">
                <a:latin typeface="Calibri" pitchFamily="34" charset="0"/>
              </a:rPr>
              <a:t>Al irritarse la célula hepática es posible que se produzca hepatitis alcohólica, que consiste en la inflamación y destrucción de las células hepáticas.</a:t>
            </a:r>
          </a:p>
          <a:p>
            <a:pPr fontAlgn="base"/>
            <a:r>
              <a:rPr lang="es-AR" dirty="0">
                <a:latin typeface="Calibri" pitchFamily="34" charset="0"/>
              </a:rPr>
              <a:t>Desnutrición.</a:t>
            </a:r>
          </a:p>
          <a:p>
            <a:pPr fontAlgn="base"/>
            <a:r>
              <a:rPr lang="es-AR" dirty="0" smtClean="0">
                <a:latin typeface="Calibri" pitchFamily="34" charset="0"/>
              </a:rPr>
              <a:t>Hígado </a:t>
            </a:r>
            <a:r>
              <a:rPr lang="es-AR" dirty="0">
                <a:latin typeface="Calibri" pitchFamily="34" charset="0"/>
              </a:rPr>
              <a:t>graso.</a:t>
            </a:r>
          </a:p>
          <a:p>
            <a:pPr fontAlgn="base"/>
            <a:r>
              <a:rPr lang="es-AR" dirty="0">
                <a:latin typeface="Calibri" pitchFamily="34" charset="0"/>
              </a:rPr>
              <a:t>Ictericia: La piel adquiere un tono amarillento, así como la esclerótica (la parte blanca de los ojos)</a:t>
            </a:r>
          </a:p>
          <a:p>
            <a:pPr fontAlgn="base"/>
            <a:r>
              <a:rPr lang="es-AR" dirty="0">
                <a:latin typeface="Calibri" pitchFamily="34" charset="0"/>
              </a:rPr>
              <a:t>Cirrosis hepática. Esta es el producto de la muerte celular que lleva a la degeneración del órgano, por la destrucción irreversible de sus células.</a:t>
            </a:r>
          </a:p>
          <a:p>
            <a:pPr fontAlgn="base"/>
            <a:r>
              <a:rPr lang="es-AR" dirty="0">
                <a:latin typeface="Calibri" pitchFamily="34" charset="0"/>
              </a:rPr>
              <a:t>Edemas: </a:t>
            </a:r>
            <a:r>
              <a:rPr lang="es-AR" dirty="0" smtClean="0">
                <a:latin typeface="Calibri" pitchFamily="34" charset="0"/>
              </a:rPr>
              <a:t>Acumulación </a:t>
            </a:r>
            <a:r>
              <a:rPr lang="es-AR" dirty="0">
                <a:latin typeface="Calibri" pitchFamily="34" charset="0"/>
              </a:rPr>
              <a:t>de líquido en las </a:t>
            </a:r>
            <a:r>
              <a:rPr lang="es-AR" dirty="0" smtClean="0">
                <a:latin typeface="Calibri" pitchFamily="34" charset="0"/>
              </a:rPr>
              <a:t>extremidades</a:t>
            </a:r>
            <a:r>
              <a:rPr lang="es-AR" dirty="0"/>
              <a:t/>
            </a:r>
            <a:br>
              <a:rPr lang="es-AR" dirty="0"/>
            </a:br>
            <a:endParaRPr lang="es-AR" b="1" dirty="0"/>
          </a:p>
        </p:txBody>
      </p:sp>
      <p:pic>
        <p:nvPicPr>
          <p:cNvPr id="4098" name="Picture 2" descr="http://www.lavidalucida.com/wp-content/uploads/2015/07/cirrosis-hep%C3%A1tic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7944" y="4481736"/>
            <a:ext cx="4896544" cy="237626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03169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260648"/>
            <a:ext cx="7924800" cy="4114800"/>
          </a:xfrm>
        </p:spPr>
        <p:txBody>
          <a:bodyPr/>
          <a:lstStyle/>
          <a:p>
            <a:pPr marL="0" indent="0">
              <a:buNone/>
            </a:pPr>
            <a:r>
              <a:rPr lang="es-AR" sz="2800" b="1" dirty="0"/>
              <a:t>Efectos del alcohol en la </a:t>
            </a:r>
            <a:r>
              <a:rPr lang="es-AR" sz="2800" b="1" dirty="0" smtClean="0"/>
              <a:t>sangre</a:t>
            </a:r>
            <a:r>
              <a:rPr lang="es-AR" sz="2800" dirty="0" smtClean="0"/>
              <a:t>:</a:t>
            </a:r>
          </a:p>
          <a:p>
            <a:pPr marL="0" indent="0">
              <a:buNone/>
            </a:pPr>
            <a:endParaRPr lang="es-AR" sz="2800" dirty="0" smtClean="0"/>
          </a:p>
          <a:p>
            <a:pPr fontAlgn="base"/>
            <a:r>
              <a:rPr lang="es-AR" dirty="0">
                <a:latin typeface="Calibri" pitchFamily="34" charset="0"/>
              </a:rPr>
              <a:t>Inhibe los glóbulos blancos y rojos.</a:t>
            </a:r>
          </a:p>
          <a:p>
            <a:pPr fontAlgn="base"/>
            <a:r>
              <a:rPr lang="es-AR" dirty="0">
                <a:latin typeface="Calibri" pitchFamily="34" charset="0"/>
              </a:rPr>
              <a:t>Sin la suficiente cantidad de glóbulos rojos para transportar oxígeno, el cuerpo se ve afectado de anemia</a:t>
            </a:r>
            <a:r>
              <a:rPr lang="es-AR" dirty="0" smtClean="0">
                <a:latin typeface="Calibri" pitchFamily="34" charset="0"/>
              </a:rPr>
              <a:t>.</a:t>
            </a:r>
            <a:r>
              <a:rPr lang="es-AR" dirty="0"/>
              <a:t/>
            </a:r>
            <a:br>
              <a:rPr lang="es-AR" dirty="0"/>
            </a:br>
            <a:endParaRPr lang="es-AR" b="1" dirty="0"/>
          </a:p>
        </p:txBody>
      </p:sp>
      <p:pic>
        <p:nvPicPr>
          <p:cNvPr id="7170" name="Picture 2" descr="http://previews.123rf.com/images/rugercm/rugercm1206/rugercm120600006/13992155-tres-cuentagotas-una-botella-de-alcohol-la-sangre-y-el-suero-la-met-fora-del-Alcoholismo-Foto-de-archiv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636912"/>
            <a:ext cx="7416824" cy="4024316"/>
          </a:xfrm>
          <a:prstGeom prst="rect">
            <a:avLst/>
          </a:prstGeom>
          <a:ln>
            <a:noFill/>
          </a:ln>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42181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221</TotalTime>
  <Words>832</Words>
  <Application>Microsoft Office PowerPoint</Application>
  <PresentationFormat>Presentación en pantalla (4:3)</PresentationFormat>
  <Paragraphs>77</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Horizonte</vt:lpstr>
      <vt:lpstr>Consumo de Alcohol en la sociedad</vt:lpstr>
      <vt:lpstr>Bebidas alcohólicas</vt:lpstr>
      <vt:lpstr>Diapositiva 3</vt:lpstr>
      <vt:lpstr>Cuando el alcohol ingresa al organismo…</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CONCLUSIÓN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ALCOHOLISMO</dc:title>
  <dc:creator>PC-</dc:creator>
  <cp:lastModifiedBy>Centor</cp:lastModifiedBy>
  <cp:revision>26</cp:revision>
  <dcterms:created xsi:type="dcterms:W3CDTF">2016-05-05T12:15:26Z</dcterms:created>
  <dcterms:modified xsi:type="dcterms:W3CDTF">2016-05-17T00:00:04Z</dcterms:modified>
</cp:coreProperties>
</file>