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0" r:id="rId5"/>
    <p:sldId id="261" r:id="rId6"/>
    <p:sldId id="262" r:id="rId7"/>
    <p:sldId id="263" r:id="rId8"/>
    <p:sldId id="259" r:id="rId9"/>
    <p:sldId id="264" r:id="rId10"/>
    <p:sldId id="265" r:id="rId11"/>
    <p:sldId id="266"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2DA6A-0E6D-42E2-A820-494221D6F3FB}" type="datetimeFigureOut">
              <a:rPr lang="es-ES" smtClean="0"/>
              <a:t>11/11/2016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081CB4-7F70-4EAD-B9D9-F4D9F1B674B8}" type="slidenum">
              <a:rPr lang="es-ES" smtClean="0"/>
              <a:t>‹Nº›</a:t>
            </a:fld>
            <a:endParaRPr lang="es-ES"/>
          </a:p>
        </p:txBody>
      </p:sp>
    </p:spTree>
    <p:extLst>
      <p:ext uri="{BB962C8B-B14F-4D97-AF65-F5344CB8AC3E}">
        <p14:creationId xmlns:p14="http://schemas.microsoft.com/office/powerpoint/2010/main" val="3877485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1081CB4-7F70-4EAD-B9D9-F4D9F1B674B8}" type="slidenum">
              <a:rPr lang="es-ES" smtClean="0"/>
              <a:t>3</a:t>
            </a:fld>
            <a:endParaRPr lang="es-ES"/>
          </a:p>
        </p:txBody>
      </p:sp>
    </p:spTree>
    <p:extLst>
      <p:ext uri="{BB962C8B-B14F-4D97-AF65-F5344CB8AC3E}">
        <p14:creationId xmlns:p14="http://schemas.microsoft.com/office/powerpoint/2010/main" val="283644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325058F-DFC1-4D49-B49B-8B26231CDD20}" type="datetimeFigureOut">
              <a:rPr lang="es-ES" smtClean="0"/>
              <a:t>11/11/2016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10EFF0-6E54-41C0-926C-8D818CF5074C}" type="slidenum">
              <a:rPr lang="es-ES" smtClean="0"/>
              <a:t>‹Nº›</a:t>
            </a:fld>
            <a:endParaRPr lang="es-ES"/>
          </a:p>
        </p:txBody>
      </p:sp>
    </p:spTree>
    <p:extLst>
      <p:ext uri="{BB962C8B-B14F-4D97-AF65-F5344CB8AC3E}">
        <p14:creationId xmlns:p14="http://schemas.microsoft.com/office/powerpoint/2010/main" val="746764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325058F-DFC1-4D49-B49B-8B26231CDD20}" type="datetimeFigureOut">
              <a:rPr lang="es-ES" smtClean="0"/>
              <a:t>11/11/2016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10EFF0-6E54-41C0-926C-8D818CF5074C}" type="slidenum">
              <a:rPr lang="es-ES" smtClean="0"/>
              <a:t>‹Nº›</a:t>
            </a:fld>
            <a:endParaRPr lang="es-ES"/>
          </a:p>
        </p:txBody>
      </p:sp>
    </p:spTree>
    <p:extLst>
      <p:ext uri="{BB962C8B-B14F-4D97-AF65-F5344CB8AC3E}">
        <p14:creationId xmlns:p14="http://schemas.microsoft.com/office/powerpoint/2010/main" val="18614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325058F-DFC1-4D49-B49B-8B26231CDD20}" type="datetimeFigureOut">
              <a:rPr lang="es-ES" smtClean="0"/>
              <a:t>11/11/2016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10EFF0-6E54-41C0-926C-8D818CF5074C}" type="slidenum">
              <a:rPr lang="es-ES" smtClean="0"/>
              <a:t>‹Nº›</a:t>
            </a:fld>
            <a:endParaRPr lang="es-ES"/>
          </a:p>
        </p:txBody>
      </p:sp>
    </p:spTree>
    <p:extLst>
      <p:ext uri="{BB962C8B-B14F-4D97-AF65-F5344CB8AC3E}">
        <p14:creationId xmlns:p14="http://schemas.microsoft.com/office/powerpoint/2010/main" val="145521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325058F-DFC1-4D49-B49B-8B26231CDD20}" type="datetimeFigureOut">
              <a:rPr lang="es-ES" smtClean="0"/>
              <a:t>11/11/2016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10EFF0-6E54-41C0-926C-8D818CF5074C}" type="slidenum">
              <a:rPr lang="es-ES" smtClean="0"/>
              <a:t>‹Nº›</a:t>
            </a:fld>
            <a:endParaRPr lang="es-ES"/>
          </a:p>
        </p:txBody>
      </p:sp>
    </p:spTree>
    <p:extLst>
      <p:ext uri="{BB962C8B-B14F-4D97-AF65-F5344CB8AC3E}">
        <p14:creationId xmlns:p14="http://schemas.microsoft.com/office/powerpoint/2010/main" val="131717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325058F-DFC1-4D49-B49B-8B26231CDD20}" type="datetimeFigureOut">
              <a:rPr lang="es-ES" smtClean="0"/>
              <a:t>11/11/2016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10EFF0-6E54-41C0-926C-8D818CF5074C}" type="slidenum">
              <a:rPr lang="es-ES" smtClean="0"/>
              <a:t>‹Nº›</a:t>
            </a:fld>
            <a:endParaRPr lang="es-ES"/>
          </a:p>
        </p:txBody>
      </p:sp>
    </p:spTree>
    <p:extLst>
      <p:ext uri="{BB962C8B-B14F-4D97-AF65-F5344CB8AC3E}">
        <p14:creationId xmlns:p14="http://schemas.microsoft.com/office/powerpoint/2010/main" val="188792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325058F-DFC1-4D49-B49B-8B26231CDD20}" type="datetimeFigureOut">
              <a:rPr lang="es-ES" smtClean="0"/>
              <a:t>11/11/2016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010EFF0-6E54-41C0-926C-8D818CF5074C}" type="slidenum">
              <a:rPr lang="es-ES" smtClean="0"/>
              <a:t>‹Nº›</a:t>
            </a:fld>
            <a:endParaRPr lang="es-ES"/>
          </a:p>
        </p:txBody>
      </p:sp>
    </p:spTree>
    <p:extLst>
      <p:ext uri="{BB962C8B-B14F-4D97-AF65-F5344CB8AC3E}">
        <p14:creationId xmlns:p14="http://schemas.microsoft.com/office/powerpoint/2010/main" val="940914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325058F-DFC1-4D49-B49B-8B26231CDD20}" type="datetimeFigureOut">
              <a:rPr lang="es-ES" smtClean="0"/>
              <a:t>11/11/2016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010EFF0-6E54-41C0-926C-8D818CF5074C}" type="slidenum">
              <a:rPr lang="es-ES" smtClean="0"/>
              <a:t>‹Nº›</a:t>
            </a:fld>
            <a:endParaRPr lang="es-ES"/>
          </a:p>
        </p:txBody>
      </p:sp>
    </p:spTree>
    <p:extLst>
      <p:ext uri="{BB962C8B-B14F-4D97-AF65-F5344CB8AC3E}">
        <p14:creationId xmlns:p14="http://schemas.microsoft.com/office/powerpoint/2010/main" val="3437145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325058F-DFC1-4D49-B49B-8B26231CDD20}" type="datetimeFigureOut">
              <a:rPr lang="es-ES" smtClean="0"/>
              <a:t>11/11/2016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010EFF0-6E54-41C0-926C-8D818CF5074C}" type="slidenum">
              <a:rPr lang="es-ES" smtClean="0"/>
              <a:t>‹Nº›</a:t>
            </a:fld>
            <a:endParaRPr lang="es-ES"/>
          </a:p>
        </p:txBody>
      </p:sp>
    </p:spTree>
    <p:extLst>
      <p:ext uri="{BB962C8B-B14F-4D97-AF65-F5344CB8AC3E}">
        <p14:creationId xmlns:p14="http://schemas.microsoft.com/office/powerpoint/2010/main" val="339846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325058F-DFC1-4D49-B49B-8B26231CDD20}" type="datetimeFigureOut">
              <a:rPr lang="es-ES" smtClean="0"/>
              <a:t>11/11/2016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010EFF0-6E54-41C0-926C-8D818CF5074C}" type="slidenum">
              <a:rPr lang="es-ES" smtClean="0"/>
              <a:t>‹Nº›</a:t>
            </a:fld>
            <a:endParaRPr lang="es-ES"/>
          </a:p>
        </p:txBody>
      </p:sp>
    </p:spTree>
    <p:extLst>
      <p:ext uri="{BB962C8B-B14F-4D97-AF65-F5344CB8AC3E}">
        <p14:creationId xmlns:p14="http://schemas.microsoft.com/office/powerpoint/2010/main" val="89794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25058F-DFC1-4D49-B49B-8B26231CDD20}" type="datetimeFigureOut">
              <a:rPr lang="es-ES" smtClean="0"/>
              <a:t>11/11/2016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010EFF0-6E54-41C0-926C-8D818CF5074C}" type="slidenum">
              <a:rPr lang="es-ES" smtClean="0"/>
              <a:t>‹Nº›</a:t>
            </a:fld>
            <a:endParaRPr lang="es-ES"/>
          </a:p>
        </p:txBody>
      </p:sp>
    </p:spTree>
    <p:extLst>
      <p:ext uri="{BB962C8B-B14F-4D97-AF65-F5344CB8AC3E}">
        <p14:creationId xmlns:p14="http://schemas.microsoft.com/office/powerpoint/2010/main" val="239166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25058F-DFC1-4D49-B49B-8B26231CDD20}" type="datetimeFigureOut">
              <a:rPr lang="es-ES" smtClean="0"/>
              <a:t>11/11/2016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010EFF0-6E54-41C0-926C-8D818CF5074C}" type="slidenum">
              <a:rPr lang="es-ES" smtClean="0"/>
              <a:t>‹Nº›</a:t>
            </a:fld>
            <a:endParaRPr lang="es-ES"/>
          </a:p>
        </p:txBody>
      </p:sp>
    </p:spTree>
    <p:extLst>
      <p:ext uri="{BB962C8B-B14F-4D97-AF65-F5344CB8AC3E}">
        <p14:creationId xmlns:p14="http://schemas.microsoft.com/office/powerpoint/2010/main" val="246205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5058F-DFC1-4D49-B49B-8B26231CDD20}" type="datetimeFigureOut">
              <a:rPr lang="es-ES" smtClean="0"/>
              <a:t>11/11/2016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0EFF0-6E54-41C0-926C-8D818CF5074C}" type="slidenum">
              <a:rPr lang="es-ES" smtClean="0"/>
              <a:t>‹Nº›</a:t>
            </a:fld>
            <a:endParaRPr lang="es-ES"/>
          </a:p>
        </p:txBody>
      </p:sp>
    </p:spTree>
    <p:extLst>
      <p:ext uri="{BB962C8B-B14F-4D97-AF65-F5344CB8AC3E}">
        <p14:creationId xmlns:p14="http://schemas.microsoft.com/office/powerpoint/2010/main" val="3684058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11" y="-19535"/>
            <a:ext cx="9144000" cy="5437584"/>
          </a:xfrm>
          <a:prstGeom prst="rect">
            <a:avLst/>
          </a:prstGeom>
        </p:spPr>
      </p:pic>
      <p:sp>
        <p:nvSpPr>
          <p:cNvPr id="5" name="4 Rectángulo"/>
          <p:cNvSpPr/>
          <p:nvPr/>
        </p:nvSpPr>
        <p:spPr>
          <a:xfrm>
            <a:off x="0" y="5410200"/>
            <a:ext cx="9144000" cy="1447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6" name="5 CuadroTexto"/>
          <p:cNvSpPr txBox="1"/>
          <p:nvPr/>
        </p:nvSpPr>
        <p:spPr>
          <a:xfrm>
            <a:off x="317345" y="1700808"/>
            <a:ext cx="9217024" cy="1569660"/>
          </a:xfrm>
          <a:prstGeom prst="rect">
            <a:avLst/>
          </a:prstGeom>
          <a:noFill/>
        </p:spPr>
        <p:txBody>
          <a:bodyPr wrap="square" rtlCol="0">
            <a:spAutoFit/>
          </a:bodyPr>
          <a:lstStyle/>
          <a:p>
            <a:r>
              <a:rPr lang="es-E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ill Sans Ultra Bold" pitchFamily="34" charset="0"/>
              </a:rPr>
              <a:t>Los Vidrios</a:t>
            </a:r>
            <a:endParaRPr lang="es-E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ill Sans Ultra Bold" pitchFamily="34" charset="0"/>
            </a:endParaRPr>
          </a:p>
        </p:txBody>
      </p:sp>
      <p:sp>
        <p:nvSpPr>
          <p:cNvPr id="7" name="6 CuadroTexto"/>
          <p:cNvSpPr txBox="1"/>
          <p:nvPr/>
        </p:nvSpPr>
        <p:spPr>
          <a:xfrm>
            <a:off x="284432" y="5589240"/>
            <a:ext cx="8575135" cy="1200329"/>
          </a:xfrm>
          <a:prstGeom prst="rect">
            <a:avLst/>
          </a:prstGeom>
          <a:noFill/>
        </p:spPr>
        <p:txBody>
          <a:bodyPr wrap="square" rtlCol="0">
            <a:spAutoFit/>
          </a:bodyPr>
          <a:lstStyle/>
          <a:p>
            <a:pPr algn="ctr"/>
            <a:r>
              <a:rPr lang="es-E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Bober Brenda</a:t>
            </a:r>
          </a:p>
          <a:p>
            <a:pPr algn="ctr"/>
            <a:r>
              <a:rPr lang="es-E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Bonet Montserrat</a:t>
            </a:r>
          </a:p>
          <a:p>
            <a:pPr algn="ctr"/>
            <a:r>
              <a:rPr lang="es-E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4º 2ª</a:t>
            </a:r>
          </a:p>
        </p:txBody>
      </p:sp>
    </p:spTree>
    <p:extLst>
      <p:ext uri="{BB962C8B-B14F-4D97-AF65-F5344CB8AC3E}">
        <p14:creationId xmlns:p14="http://schemas.microsoft.com/office/powerpoint/2010/main" val="2336657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 y="0"/>
            <a:ext cx="9189273" cy="685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pic>
        <p:nvPicPr>
          <p:cNvPr id="1026" name="Picture 2" descr="Resultado de imagen para vidrio pl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58" y="260648"/>
            <a:ext cx="4378086"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vidrio pl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55848"/>
            <a:ext cx="3810000" cy="30571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vidrio artesa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78" y="3406846"/>
            <a:ext cx="4504446" cy="30464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vidrio artesan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2522" y="3788274"/>
            <a:ext cx="3914800" cy="266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275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 y="0"/>
            <a:ext cx="9189273" cy="685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 y="-30799"/>
            <a:ext cx="9189273" cy="1556792"/>
          </a:xfrm>
          <a:prstGeom prst="rect">
            <a:avLst/>
          </a:prstGeom>
        </p:spPr>
      </p:pic>
      <p:sp>
        <p:nvSpPr>
          <p:cNvPr id="6" name="5 CuadroTexto"/>
          <p:cNvSpPr txBox="1"/>
          <p:nvPr/>
        </p:nvSpPr>
        <p:spPr>
          <a:xfrm>
            <a:off x="1547664" y="285932"/>
            <a:ext cx="9150896" cy="923330"/>
          </a:xfrm>
          <a:prstGeom prst="rect">
            <a:avLst/>
          </a:prstGeom>
          <a:noFill/>
        </p:spPr>
        <p:txBody>
          <a:bodyPr wrap="square" rtlCol="0">
            <a:spAutoFit/>
          </a:bodyPr>
          <a:lstStyle/>
          <a:p>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latin typeface="Gill Sans Ultra Bold" pitchFamily="34" charset="0"/>
              </a:rPr>
              <a:t>FIBRA ÓPTICA</a:t>
            </a:r>
            <a:endPar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latin typeface="Gill Sans Ultra Bold" pitchFamily="34" charset="0"/>
            </a:endParaRPr>
          </a:p>
        </p:txBody>
      </p:sp>
      <p:sp>
        <p:nvSpPr>
          <p:cNvPr id="7" name="6 CuadroTexto"/>
          <p:cNvSpPr txBox="1"/>
          <p:nvPr/>
        </p:nvSpPr>
        <p:spPr>
          <a:xfrm>
            <a:off x="251520" y="1844824"/>
            <a:ext cx="8568952" cy="5016758"/>
          </a:xfrm>
          <a:prstGeom prst="rect">
            <a:avLst/>
          </a:prstGeom>
          <a:noFill/>
        </p:spPr>
        <p:txBody>
          <a:bodyPr wrap="square" rtlCol="0">
            <a:spAutoFit/>
          </a:bodyPr>
          <a:lstStyle/>
          <a:p>
            <a:r>
              <a:rPr lang="es-AR" sz="2400" b="1" dirty="0"/>
              <a:t>La fibra óptica es una delgada hebra de vidrio o silicio fundido que conduce la luz</a:t>
            </a:r>
            <a:r>
              <a:rPr lang="es-AR" sz="2400" b="1" dirty="0" smtClean="0"/>
              <a:t>.</a:t>
            </a:r>
          </a:p>
          <a:p>
            <a:r>
              <a:rPr lang="es-AR" sz="1600" u="sng" dirty="0" smtClean="0"/>
              <a:t>Las</a:t>
            </a:r>
            <a:r>
              <a:rPr lang="es-AR" sz="1600" u="sng" dirty="0"/>
              <a:t> </a:t>
            </a:r>
            <a:r>
              <a:rPr lang="es-AR" sz="1600" b="1" u="sng" dirty="0"/>
              <a:t>características generales</a:t>
            </a:r>
            <a:r>
              <a:rPr lang="es-AR" sz="1600" u="sng" dirty="0"/>
              <a:t> de la fibra óptica son:</a:t>
            </a:r>
            <a:r>
              <a:rPr lang="es-AR" sz="1600" dirty="0"/>
              <a:t/>
            </a:r>
            <a:br>
              <a:rPr lang="es-AR" sz="1600" dirty="0"/>
            </a:br>
            <a:r>
              <a:rPr lang="es-AR" sz="1600" b="1" dirty="0" smtClean="0"/>
              <a:t>Ancho </a:t>
            </a:r>
            <a:r>
              <a:rPr lang="es-AR" sz="1600" b="1" dirty="0"/>
              <a:t>de banda:</a:t>
            </a:r>
            <a:r>
              <a:rPr lang="es-AR" sz="1600" dirty="0"/>
              <a:t> La fibra óptica proporciona un ancho de banda significativamente mayor que los cables de pares (UTP / STP) y el Coaxial</a:t>
            </a:r>
            <a:r>
              <a:rPr lang="es-AR" sz="1600" dirty="0" smtClean="0"/>
              <a:t>. </a:t>
            </a:r>
            <a:r>
              <a:rPr lang="es-AR" sz="1600" dirty="0"/>
              <a:t>El ancho de banda de la fibra óptica permite transmitir datos, voz, vídeo, etc. </a:t>
            </a:r>
            <a:r>
              <a:rPr lang="es-AR" sz="1600" dirty="0"/>
              <a:t/>
            </a:r>
            <a:br>
              <a:rPr lang="es-AR" sz="1600" dirty="0"/>
            </a:br>
            <a:r>
              <a:rPr lang="es-AR" sz="1600" b="1" dirty="0"/>
              <a:t>Distancia: </a:t>
            </a:r>
            <a:r>
              <a:rPr lang="es-AR" sz="1600" dirty="0"/>
              <a:t>La baja atenuación de la señal óptica permite realizar tendidos de fibra óptica sin necesidad de repetidores. </a:t>
            </a:r>
            <a:r>
              <a:rPr lang="es-AR" sz="1600" dirty="0"/>
              <a:t/>
            </a:r>
            <a:br>
              <a:rPr lang="es-AR" sz="1600" dirty="0"/>
            </a:br>
            <a:r>
              <a:rPr lang="es-AR" sz="1600" b="1" dirty="0"/>
              <a:t>Integridad de datos:</a:t>
            </a:r>
            <a:r>
              <a:rPr lang="es-AR" sz="1600" dirty="0"/>
              <a:t> En condiciones normales, una transmisión de datos por fibra óptica tiene una frecuencia de errores o BER (Bit Error </a:t>
            </a:r>
            <a:r>
              <a:rPr lang="es-AR" sz="1600" dirty="0" err="1"/>
              <a:t>Rate</a:t>
            </a:r>
            <a:r>
              <a:rPr lang="es-AR" sz="1600" dirty="0"/>
              <a:t>) menor de 10 E-11. Esta característica permite que los protocolos de comunicaciones de alto nivel, no necesiten implantar procedimientos de corrección de errores por lo que se acelera la velocidad de transferencia. </a:t>
            </a:r>
            <a:r>
              <a:rPr lang="es-AR" sz="1600" dirty="0"/>
              <a:t/>
            </a:r>
            <a:br>
              <a:rPr lang="es-AR" sz="1600" dirty="0"/>
            </a:br>
            <a:r>
              <a:rPr lang="es-AR" sz="1600" b="1" dirty="0"/>
              <a:t>Duración:</a:t>
            </a:r>
            <a:r>
              <a:rPr lang="es-AR" sz="1600" dirty="0"/>
              <a:t> La fibra óptica es resistente a la corrosión y a las altas temperaturas. Gracias a la protección de la envoltura es capaz de soportar esfuerzos elevados de tensión en la instalación. </a:t>
            </a:r>
            <a:r>
              <a:rPr lang="es-AR" sz="1600" dirty="0"/>
              <a:t/>
            </a:r>
            <a:br>
              <a:rPr lang="es-AR" sz="1600" dirty="0"/>
            </a:br>
            <a:r>
              <a:rPr lang="es-AR" sz="1600" b="1" dirty="0"/>
              <a:t>Seguridad:</a:t>
            </a:r>
            <a:r>
              <a:rPr lang="es-AR" sz="1600" dirty="0"/>
              <a:t> Debido a que la fibra óptica no produce radiación electromagnética, es resistente a la acciones intrusivas de escucha. Para acceder a la señal que circula en la fibra es necesario partirla, con lo cual no hay transmisión durante este proceso, y puede por tanto detectarse. </a:t>
            </a:r>
            <a:r>
              <a:rPr lang="es-AR" sz="1600" dirty="0"/>
              <a:t/>
            </a:r>
            <a:br>
              <a:rPr lang="es-AR" sz="1600" dirty="0"/>
            </a:br>
            <a:r>
              <a:rPr lang="es-AR" sz="1600" dirty="0"/>
              <a:t>La fibra también es inmune a los efectos electromagnéticos externos, por lo que se puede utilizar en ambientes industriales sin necesidad de protección especial.</a:t>
            </a:r>
            <a:endParaRPr lang="es-AR" sz="1600" dirty="0"/>
          </a:p>
        </p:txBody>
      </p:sp>
      <p:pic>
        <p:nvPicPr>
          <p:cNvPr id="2050" name="Picture 2" descr="Resultado de imagen para FIBRA OPTICA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98753"/>
            <a:ext cx="1403648" cy="9985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n para FIBRA OPTICA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558720">
            <a:off x="222040" y="331175"/>
            <a:ext cx="1403648" cy="99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933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556792"/>
          </a:xfrm>
          <a:prstGeom prst="rect">
            <a:avLst/>
          </a:prstGeom>
        </p:spPr>
      </p:pic>
      <p:sp>
        <p:nvSpPr>
          <p:cNvPr id="5" name="4 Rectángulo"/>
          <p:cNvSpPr/>
          <p:nvPr/>
        </p:nvSpPr>
        <p:spPr>
          <a:xfrm>
            <a:off x="0" y="1556792"/>
            <a:ext cx="9144000" cy="53012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6" name="5 CuadroTexto"/>
          <p:cNvSpPr txBox="1"/>
          <p:nvPr/>
        </p:nvSpPr>
        <p:spPr>
          <a:xfrm>
            <a:off x="1979712" y="44592"/>
            <a:ext cx="6984776" cy="1323439"/>
          </a:xfrm>
          <a:prstGeom prst="rect">
            <a:avLst/>
          </a:prstGeom>
          <a:noFill/>
        </p:spPr>
        <p:txBody>
          <a:bodyPr wrap="square" rtlCol="0">
            <a:spAutoFit/>
          </a:bodyPr>
          <a:lstStyle/>
          <a:p>
            <a:r>
              <a:rPr lang="es-E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latin typeface="Gill Sans Ultra Bold" pitchFamily="34" charset="0"/>
              </a:rPr>
              <a:t>ORIGEN</a:t>
            </a:r>
            <a:endParaRPr lang="es-E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latin typeface="Gill Sans Ultra Bold" pitchFamily="34" charset="0"/>
            </a:endParaRPr>
          </a:p>
        </p:txBody>
      </p:sp>
      <p:sp>
        <p:nvSpPr>
          <p:cNvPr id="7" name="6 CuadroTexto"/>
          <p:cNvSpPr txBox="1"/>
          <p:nvPr/>
        </p:nvSpPr>
        <p:spPr>
          <a:xfrm>
            <a:off x="395536" y="1916832"/>
            <a:ext cx="8568952" cy="3231654"/>
          </a:xfrm>
          <a:prstGeom prst="rect">
            <a:avLst/>
          </a:prstGeom>
          <a:noFill/>
        </p:spPr>
        <p:txBody>
          <a:bodyPr wrap="square" rtlCol="0">
            <a:spAutoFit/>
          </a:bodyPr>
          <a:lstStyle/>
          <a:p>
            <a:pPr marL="342900" indent="-342900">
              <a:buFont typeface="+mj-lt"/>
              <a:buAutoNum type="arabicPeriod"/>
            </a:pPr>
            <a:r>
              <a:rPr lang="es-ES" sz="2400" dirty="0" smtClean="0"/>
              <a:t>Fenicios dejaron unas </a:t>
            </a:r>
            <a:r>
              <a:rPr lang="es-ES" sz="2400" dirty="0"/>
              <a:t>hogueras encendidas durante toda la </a:t>
            </a:r>
            <a:r>
              <a:rPr lang="es-ES" sz="2400" dirty="0" smtClean="0"/>
              <a:t>noche.</a:t>
            </a:r>
          </a:p>
          <a:p>
            <a:pPr marL="342900" indent="-342900">
              <a:buFont typeface="+mj-lt"/>
              <a:buAutoNum type="arabicPeriod"/>
            </a:pPr>
            <a:r>
              <a:rPr lang="es-ES" sz="2400" dirty="0" smtClean="0"/>
              <a:t>Por </a:t>
            </a:r>
            <a:r>
              <a:rPr lang="es-ES" sz="2400" dirty="0"/>
              <a:t>la mañana, </a:t>
            </a:r>
            <a:r>
              <a:rPr lang="es-ES" sz="2400" dirty="0" smtClean="0"/>
              <a:t>después </a:t>
            </a:r>
            <a:r>
              <a:rPr lang="es-ES" sz="2400" dirty="0"/>
              <a:t>de sufrir la acción del calor, durante toda la noche, se formó un líquido transparente alrededor de las </a:t>
            </a:r>
            <a:r>
              <a:rPr lang="es-ES" sz="2400" dirty="0" smtClean="0"/>
              <a:t>fogatas.</a:t>
            </a:r>
          </a:p>
          <a:p>
            <a:pPr marL="342900" indent="-342900">
              <a:buFont typeface="+mj-lt"/>
              <a:buAutoNum type="arabicPeriod"/>
            </a:pPr>
            <a:r>
              <a:rPr lang="es-ES" sz="2400" dirty="0"/>
              <a:t>S</a:t>
            </a:r>
            <a:r>
              <a:rPr lang="es-ES" sz="2400" dirty="0" smtClean="0"/>
              <a:t>e </a:t>
            </a:r>
            <a:r>
              <a:rPr lang="es-ES" sz="2400" dirty="0"/>
              <a:t>pusieron a investigar a que se debió </a:t>
            </a:r>
            <a:r>
              <a:rPr lang="es-ES" sz="2400" dirty="0" smtClean="0"/>
              <a:t>y </a:t>
            </a:r>
            <a:r>
              <a:rPr lang="es-ES" sz="2400" dirty="0"/>
              <a:t>así </a:t>
            </a:r>
            <a:r>
              <a:rPr lang="es-ES" sz="2400" dirty="0" smtClean="0"/>
              <a:t>descubrieron </a:t>
            </a:r>
            <a:r>
              <a:rPr lang="es-ES" sz="2400" dirty="0"/>
              <a:t>el vidrio.</a:t>
            </a:r>
          </a:p>
          <a:p>
            <a:pPr marL="342900" indent="-342900">
              <a:buFont typeface="+mj-lt"/>
              <a:buAutoNum type="arabicPeriod"/>
            </a:pPr>
            <a:endParaRPr lang="es-ES" dirty="0" smtClean="0"/>
          </a:p>
          <a:p>
            <a:pPr marL="342900" indent="-342900">
              <a:buFont typeface="+mj-lt"/>
              <a:buAutoNum type="arabicPeriod"/>
            </a:pPr>
            <a:endParaRPr lang="es-ES" dirty="0"/>
          </a:p>
        </p:txBody>
      </p:sp>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062" y="4279935"/>
            <a:ext cx="3965426" cy="2434462"/>
          </a:xfrm>
          <a:prstGeom prst="rect">
            <a:avLst/>
          </a:prstGeom>
        </p:spPr>
      </p:pic>
    </p:spTree>
    <p:extLst>
      <p:ext uri="{BB962C8B-B14F-4D97-AF65-F5344CB8AC3E}">
        <p14:creationId xmlns:p14="http://schemas.microsoft.com/office/powerpoint/2010/main" val="3156270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95303" cy="7101408"/>
          </a:xfrm>
          <a:prstGeom prst="rect">
            <a:avLst/>
          </a:prstGeom>
        </p:spPr>
      </p:pic>
      <p:sp>
        <p:nvSpPr>
          <p:cNvPr id="5" name="4 CuadroTexto"/>
          <p:cNvSpPr txBox="1"/>
          <p:nvPr/>
        </p:nvSpPr>
        <p:spPr>
          <a:xfrm>
            <a:off x="-2002765" y="1484784"/>
            <a:ext cx="12817424" cy="3139321"/>
          </a:xfrm>
          <a:prstGeom prst="rect">
            <a:avLst/>
          </a:prstGeom>
          <a:noFill/>
        </p:spPr>
        <p:txBody>
          <a:bodyPr wrap="square" rtlCol="0">
            <a:spAutoFit/>
          </a:bodyPr>
          <a:lstStyle/>
          <a:p>
            <a:pPr algn="ctr"/>
            <a:r>
              <a:rPr lang="es-E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latin typeface="Gill Sans Ultra Bold" pitchFamily="34" charset="0"/>
              </a:rPr>
              <a:t>Tipos de vidrios </a:t>
            </a:r>
          </a:p>
          <a:p>
            <a:pPr algn="ctr"/>
            <a:r>
              <a:rPr lang="es-E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latin typeface="Gill Sans Ultra Bold" pitchFamily="34" charset="0"/>
              </a:rPr>
              <a:t>  y su composición </a:t>
            </a:r>
          </a:p>
          <a:p>
            <a:pPr algn="ctr"/>
            <a:r>
              <a:rPr lang="es-E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latin typeface="Gill Sans Ultra Bold" pitchFamily="34" charset="0"/>
              </a:rPr>
              <a:t>Química</a:t>
            </a:r>
            <a:endParaRPr lang="es-E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latin typeface="Gill Sans Ultra Bold" pitchFamily="34" charset="0"/>
            </a:endParaRPr>
          </a:p>
        </p:txBody>
      </p:sp>
    </p:spTree>
    <p:extLst>
      <p:ext uri="{BB962C8B-B14F-4D97-AF65-F5344CB8AC3E}">
        <p14:creationId xmlns:p14="http://schemas.microsoft.com/office/powerpoint/2010/main" val="314861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978" y="-190139"/>
            <a:ext cx="9144000" cy="7029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5" name="4 CuadroTexto"/>
          <p:cNvSpPr txBox="1"/>
          <p:nvPr/>
        </p:nvSpPr>
        <p:spPr>
          <a:xfrm>
            <a:off x="251520" y="46739"/>
            <a:ext cx="8424936" cy="6555641"/>
          </a:xfrm>
          <a:prstGeom prst="rect">
            <a:avLst/>
          </a:prstGeom>
          <a:noFill/>
        </p:spPr>
        <p:txBody>
          <a:bodyPr wrap="square" rtlCol="0">
            <a:spAutoFit/>
          </a:bodyPr>
          <a:lstStyle/>
          <a:p>
            <a:r>
              <a:rPr lang="es-ES" dirty="0"/>
              <a:t> </a:t>
            </a:r>
            <a:r>
              <a:rPr lang="es-E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VIDRIO SÓDICO-CÁLCICO:  </a:t>
            </a:r>
            <a:r>
              <a:rPr lang="es-ES" sz="2800" dirty="0"/>
              <a:t>*Formado por sílice, sodio y calcio.</a:t>
            </a:r>
          </a:p>
          <a:p>
            <a:r>
              <a:rPr lang="es-ES" sz="2800" dirty="0"/>
              <a:t>*La sílice es parte de la materia prima básica, el sodio le da cierta facilidad de fusión y el calcio la provee de estabilidad química. </a:t>
            </a:r>
          </a:p>
          <a:p>
            <a:r>
              <a:rPr lang="es-ES" sz="2800" dirty="0"/>
              <a:t>*Este tipo de vidrio es el que se funde con mayor facilidad y el más barato</a:t>
            </a:r>
            <a:r>
              <a:rPr lang="es-ES" sz="2800" dirty="0" smtClean="0"/>
              <a:t>.</a:t>
            </a:r>
          </a:p>
          <a:p>
            <a:r>
              <a:rPr lang="es-E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EL VIDRIO DE </a:t>
            </a:r>
            <a:r>
              <a:rPr lang="es-E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PLOMO: </a:t>
            </a:r>
            <a:r>
              <a:rPr lang="es-ES" sz="2800" dirty="0"/>
              <a:t>* se sustituye el óxido de calcio por óxido de plomo. </a:t>
            </a:r>
            <a:endParaRPr lang="es-ES" sz="2800" dirty="0" smtClean="0"/>
          </a:p>
          <a:p>
            <a:r>
              <a:rPr lang="es-ES" sz="2800" dirty="0" smtClean="0"/>
              <a:t>*Tiene </a:t>
            </a:r>
            <a:r>
              <a:rPr lang="es-ES" sz="2800" dirty="0"/>
              <a:t>mayor poder de refracción y de dispersión. </a:t>
            </a:r>
            <a:endParaRPr lang="es-ES" sz="2800" dirty="0" smtClean="0"/>
          </a:p>
          <a:p>
            <a:r>
              <a:rPr lang="es-ES" sz="2800" dirty="0" smtClean="0"/>
              <a:t>*Funde </a:t>
            </a:r>
            <a:r>
              <a:rPr lang="es-ES" sz="2800" dirty="0"/>
              <a:t>a temperaturas más </a:t>
            </a:r>
            <a:r>
              <a:rPr lang="es-ES" sz="2800" dirty="0" smtClean="0"/>
              <a:t>bajas.</a:t>
            </a:r>
          </a:p>
          <a:p>
            <a:r>
              <a:rPr lang="es-ES" sz="2800" dirty="0" smtClean="0"/>
              <a:t>*</a:t>
            </a:r>
            <a:r>
              <a:rPr lang="es-ES" sz="2800" dirty="0"/>
              <a:t>U</a:t>
            </a:r>
            <a:r>
              <a:rPr lang="es-ES" sz="2800" dirty="0" smtClean="0"/>
              <a:t>n </a:t>
            </a:r>
            <a:r>
              <a:rPr lang="es-ES" sz="2800" dirty="0"/>
              <a:t>vidrio blando </a:t>
            </a:r>
            <a:r>
              <a:rPr lang="es-ES" sz="2800" dirty="0" smtClean="0"/>
              <a:t>con </a:t>
            </a:r>
            <a:r>
              <a:rPr lang="es-ES" sz="2800" dirty="0"/>
              <a:t>cierta plasticidad en un rango de temperatura, lo cual permite trabajarlo y grabarlo con </a:t>
            </a:r>
            <a:r>
              <a:rPr lang="es-ES" sz="2800" dirty="0" smtClean="0"/>
              <a:t>facilidad.</a:t>
            </a:r>
          </a:p>
          <a:p>
            <a:r>
              <a:rPr lang="es-ES" sz="2800" dirty="0"/>
              <a:t>*</a:t>
            </a:r>
            <a:r>
              <a:rPr lang="es-ES" sz="2800" b="1" u="sng" dirty="0"/>
              <a:t>FM</a:t>
            </a:r>
            <a:r>
              <a:rPr lang="es-ES" sz="2800" dirty="0"/>
              <a:t>: </a:t>
            </a:r>
            <a:r>
              <a:rPr lang="es-ES" sz="2800" dirty="0" smtClean="0"/>
              <a:t>CaO.</a:t>
            </a:r>
            <a:endParaRPr lang="es-E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36751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208" y="-315416"/>
            <a:ext cx="9144000" cy="717341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5" name="4 CuadroTexto"/>
          <p:cNvSpPr txBox="1"/>
          <p:nvPr/>
        </p:nvSpPr>
        <p:spPr>
          <a:xfrm>
            <a:off x="265620" y="55027"/>
            <a:ext cx="8568952" cy="6432530"/>
          </a:xfrm>
          <a:prstGeom prst="rect">
            <a:avLst/>
          </a:prstGeom>
          <a:noFill/>
        </p:spPr>
        <p:txBody>
          <a:bodyPr wrap="square" rtlCol="0">
            <a:spAutoFit/>
          </a:bodyPr>
          <a:lstStyle/>
          <a:p>
            <a:r>
              <a:rPr lang="es-E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VIDRIO DE BOROSILICATO</a:t>
            </a:r>
            <a:r>
              <a:rPr lang="es-ES" dirty="0" smtClean="0"/>
              <a:t>: </a:t>
            </a:r>
            <a:r>
              <a:rPr lang="es-ES" sz="2400" dirty="0"/>
              <a:t>*Su principal componente es el óxido de boro.</a:t>
            </a:r>
          </a:p>
          <a:p>
            <a:r>
              <a:rPr lang="es-ES" sz="2400" dirty="0"/>
              <a:t>*Es inerte, más difícil de fundir y de trabajar.</a:t>
            </a:r>
          </a:p>
          <a:p>
            <a:r>
              <a:rPr lang="es-ES" sz="2400" dirty="0"/>
              <a:t>*Tiene alta resistencia a cambios bruscos de temperatura.</a:t>
            </a:r>
          </a:p>
          <a:p>
            <a:r>
              <a:rPr lang="es-ES" sz="2400" dirty="0"/>
              <a:t>*Se utiliza en la elaboración de utensilios de cocina para el horno y de material de laboratorio.</a:t>
            </a:r>
          </a:p>
          <a:p>
            <a:r>
              <a:rPr lang="es-ES" sz="2400" dirty="0"/>
              <a:t>*FM:  B2O3</a:t>
            </a:r>
            <a:r>
              <a:rPr lang="es-ES" sz="2400" dirty="0" smtClean="0"/>
              <a:t>.</a:t>
            </a:r>
          </a:p>
          <a:p>
            <a:r>
              <a:rPr lang="es-E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VIDRIO DE SÍLICE: </a:t>
            </a:r>
            <a:r>
              <a:rPr lang="es-ES" sz="2400" dirty="0" smtClean="0"/>
              <a:t>*</a:t>
            </a:r>
            <a:r>
              <a:rPr lang="es-ES" sz="2400" dirty="0"/>
              <a:t>Formado con 96% de sílice es el más duro y el más </a:t>
            </a:r>
            <a:r>
              <a:rPr lang="es-ES" sz="2400" dirty="0" smtClean="0"/>
              <a:t>difícil </a:t>
            </a:r>
            <a:r>
              <a:rPr lang="es-ES" sz="2400" dirty="0"/>
              <a:t>de </a:t>
            </a:r>
            <a:r>
              <a:rPr lang="es-ES" sz="2400" dirty="0" smtClean="0"/>
              <a:t>trabajar.</a:t>
            </a:r>
          </a:p>
          <a:p>
            <a:r>
              <a:rPr lang="es-ES" sz="2400" dirty="0" smtClean="0"/>
              <a:t>*Emplea </a:t>
            </a:r>
            <a:r>
              <a:rPr lang="es-ES" sz="2400" dirty="0"/>
              <a:t>una costosa técnica al vacío para obtener un producto para usos especiales, que transmite energía radiante del ultravioleta y del infrarrojo con la menor pérdida de energía.</a:t>
            </a:r>
            <a:endParaRPr lang="es-ES" sz="2400" dirty="0" smtClean="0"/>
          </a:p>
          <a:p>
            <a:r>
              <a:rPr lang="es-ES" sz="2400" dirty="0" smtClean="0"/>
              <a:t>*</a:t>
            </a:r>
            <a:r>
              <a:rPr lang="es-ES" sz="2400" dirty="0"/>
              <a:t>Este artículo se somete después a un tratamiento térmico, con lo cual se </a:t>
            </a:r>
            <a:r>
              <a:rPr lang="es-ES" sz="2400" dirty="0" smtClean="0"/>
              <a:t>transforma </a:t>
            </a:r>
            <a:r>
              <a:rPr lang="es-ES" sz="2400" dirty="0"/>
              <a:t>en dos tipos de vidrios </a:t>
            </a:r>
            <a:r>
              <a:rPr lang="es-ES" sz="2400" dirty="0" smtClean="0"/>
              <a:t>diferentes. </a:t>
            </a:r>
            <a:r>
              <a:rPr lang="es-ES" sz="2400" dirty="0"/>
              <a:t>Uno de ellos es rico en álcali y óxido de </a:t>
            </a:r>
            <a:r>
              <a:rPr lang="es-ES" sz="2400" dirty="0" smtClean="0"/>
              <a:t>boro y El </a:t>
            </a:r>
            <a:r>
              <a:rPr lang="es-ES" sz="2400" dirty="0"/>
              <a:t>otro contiene 96% de sílice, 3% de óxido de boro y no es soluble</a:t>
            </a:r>
            <a:r>
              <a:rPr lang="es-ES" sz="2400" dirty="0" smtClean="0"/>
              <a:t>.</a:t>
            </a:r>
          </a:p>
          <a:p>
            <a:r>
              <a:rPr lang="es-ES" sz="2400" dirty="0"/>
              <a:t> </a:t>
            </a:r>
          </a:p>
        </p:txBody>
      </p:sp>
    </p:spTree>
    <p:extLst>
      <p:ext uri="{BB962C8B-B14F-4D97-AF65-F5344CB8AC3E}">
        <p14:creationId xmlns:p14="http://schemas.microsoft.com/office/powerpoint/2010/main" val="3686326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p>
        </p:txBody>
      </p:sp>
      <p:sp>
        <p:nvSpPr>
          <p:cNvPr id="5" name="4 CuadroTexto"/>
          <p:cNvSpPr txBox="1"/>
          <p:nvPr/>
        </p:nvSpPr>
        <p:spPr>
          <a:xfrm>
            <a:off x="179512" y="-48875"/>
            <a:ext cx="8856984" cy="6986528"/>
          </a:xfrm>
          <a:prstGeom prst="rect">
            <a:avLst/>
          </a:prstGeom>
          <a:noFill/>
        </p:spPr>
        <p:txBody>
          <a:bodyPr wrap="square" rtlCol="0">
            <a:spAutoFit/>
          </a:bodyPr>
          <a:lstStyle/>
          <a:p>
            <a:r>
              <a:rPr lang="es-E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VIDRIO DE SEGURIDAD: </a:t>
            </a:r>
            <a:r>
              <a:rPr lang="es-ES" sz="2800" dirty="0"/>
              <a:t>*Evita que en un accidente se corran mayores riesgos cuando llega a romperse.</a:t>
            </a:r>
          </a:p>
          <a:p>
            <a:r>
              <a:rPr lang="es-ES" sz="2800" dirty="0"/>
              <a:t>* En el interior del vidrio, la fuerza del material es casi ilimitada porque está prácticamente libre de imperfecciones.</a:t>
            </a:r>
          </a:p>
          <a:p>
            <a:r>
              <a:rPr lang="es-ES" sz="2800" dirty="0"/>
              <a:t>*También se suele poner una placa de plástico transparente entre dos láminas de vidrio, lo cual, además de hacerlo más resistente, lo hace más seguro, porque al romperse se fraccionará en numerosos trozos pequeños, sin producir astillas</a:t>
            </a:r>
            <a:r>
              <a:rPr lang="es-ES" sz="2800" dirty="0" smtClean="0"/>
              <a:t>.</a:t>
            </a:r>
          </a:p>
          <a:p>
            <a:r>
              <a:rPr lang="es-ES"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VIDRIO AISLANTE: </a:t>
            </a:r>
            <a:r>
              <a:rPr lang="es-ES" sz="2800" dirty="0" smtClean="0"/>
              <a:t>*</a:t>
            </a:r>
            <a:r>
              <a:rPr lang="es-ES" sz="2800" dirty="0"/>
              <a:t>Los acristalados aislantes se fabrican montando dos o más placas separadas entre sí, </a:t>
            </a:r>
            <a:r>
              <a:rPr lang="es-ES" sz="2800" dirty="0" smtClean="0"/>
              <a:t>para </a:t>
            </a:r>
            <a:r>
              <a:rPr lang="es-ES" sz="2800" dirty="0"/>
              <a:t>que conduzcan lo menos posible el calor</a:t>
            </a:r>
            <a:r>
              <a:rPr lang="es-ES" sz="2800" dirty="0" smtClean="0"/>
              <a:t>.</a:t>
            </a:r>
          </a:p>
          <a:p>
            <a:r>
              <a:rPr lang="es-ES" sz="2800" dirty="0" smtClean="0"/>
              <a:t>*</a:t>
            </a:r>
            <a:r>
              <a:rPr lang="es-ES" sz="2800" dirty="0"/>
              <a:t> En los bordes del vidrio se colocan nervios distanciadores soldados con </a:t>
            </a:r>
            <a:r>
              <a:rPr lang="es-ES" sz="2800" dirty="0" smtClean="0"/>
              <a:t>estaño.</a:t>
            </a:r>
            <a:endParaRPr lang="es-ES" sz="2800" dirty="0"/>
          </a:p>
          <a:p>
            <a:endParaRPr lang="es-ES" sz="2800" dirty="0"/>
          </a:p>
        </p:txBody>
      </p:sp>
    </p:spTree>
    <p:extLst>
      <p:ext uri="{BB962C8B-B14F-4D97-AF65-F5344CB8AC3E}">
        <p14:creationId xmlns:p14="http://schemas.microsoft.com/office/powerpoint/2010/main" val="4103746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192" y="-206146"/>
            <a:ext cx="9144000" cy="7029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5" name="4 CuadroTexto"/>
          <p:cNvSpPr txBox="1"/>
          <p:nvPr/>
        </p:nvSpPr>
        <p:spPr>
          <a:xfrm>
            <a:off x="210994" y="46493"/>
            <a:ext cx="8784976" cy="3477875"/>
          </a:xfrm>
          <a:prstGeom prst="rect">
            <a:avLst/>
          </a:prstGeom>
          <a:noFill/>
        </p:spPr>
        <p:txBody>
          <a:bodyPr wrap="square" rtlCol="0">
            <a:spAutoFit/>
          </a:bodyPr>
          <a:lstStyle/>
          <a:p>
            <a:r>
              <a:rPr lang="es-E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VIDRIOS COLOREADOS: </a:t>
            </a:r>
            <a:r>
              <a:rPr lang="es-ES" sz="2400" dirty="0"/>
              <a:t>*Se le agrega en fusión óxidos o sales en distintos metales que forman silicatos coloreados.</a:t>
            </a:r>
          </a:p>
          <a:p>
            <a:r>
              <a:rPr lang="es-ES" sz="2400" dirty="0"/>
              <a:t>*Color verde azulado: ÓXIDO FERROSO FeO.</a:t>
            </a:r>
          </a:p>
          <a:p>
            <a:r>
              <a:rPr lang="es-ES" sz="2400" dirty="0"/>
              <a:t>*Color amarillo: ÓXIDO FERRICO  Fe2O3</a:t>
            </a:r>
          </a:p>
          <a:p>
            <a:r>
              <a:rPr lang="es-ES" sz="2400" dirty="0"/>
              <a:t>*Color azul: MANGANESO Mg, COBALTO Co, COBRE Cu.</a:t>
            </a:r>
          </a:p>
          <a:p>
            <a:r>
              <a:rPr lang="es-ES" sz="2400" dirty="0"/>
              <a:t>*Color verde: ÓXIDO CRÓMICO Cr2O3, da color verde esmeralda.</a:t>
            </a:r>
          </a:p>
          <a:p>
            <a:r>
              <a:rPr lang="es-ES" sz="2400" dirty="0"/>
              <a:t>*Color rosa: SELENITO DE SODIO Na2SeO3, produce este color en los vidrios potásicos.</a:t>
            </a:r>
          </a:p>
          <a:p>
            <a:r>
              <a:rPr lang="es-ES" sz="2400" dirty="0"/>
              <a:t>*Color rojo: CLORURO AURICO, AuCl3</a:t>
            </a:r>
            <a:r>
              <a:rPr lang="es-ES" sz="2400" dirty="0" smtClean="0"/>
              <a:t>.</a:t>
            </a:r>
          </a:p>
        </p:txBody>
      </p:sp>
      <p:pic>
        <p:nvPicPr>
          <p:cNvPr id="1026" name="Picture 2" descr="Resultado de imagen para vidrio coloread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3577" y="2853074"/>
            <a:ext cx="2714245" cy="17552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vidrio de borosilic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12" y="3515521"/>
            <a:ext cx="3332934" cy="222354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Resultado de imagen para vidrio de segurid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8" descr="Resultado de imagen para vidrio de segurida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10" descr="Resultado de imagen para vidrio de segurida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6" name="Picture 12" descr="Resultado de imagen para vidrio de segurid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4365104"/>
            <a:ext cx="2232248"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788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060848"/>
          </a:xfrm>
          <a:prstGeom prst="rect">
            <a:avLst/>
          </a:prstGeom>
        </p:spPr>
      </p:pic>
      <p:sp>
        <p:nvSpPr>
          <p:cNvPr id="6" name="5 Rectángulo"/>
          <p:cNvSpPr/>
          <p:nvPr/>
        </p:nvSpPr>
        <p:spPr>
          <a:xfrm>
            <a:off x="0" y="1556792"/>
            <a:ext cx="9144000" cy="53012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p>
        </p:txBody>
      </p:sp>
      <p:sp>
        <p:nvSpPr>
          <p:cNvPr id="8" name="7 CuadroTexto"/>
          <p:cNvSpPr txBox="1"/>
          <p:nvPr/>
        </p:nvSpPr>
        <p:spPr>
          <a:xfrm>
            <a:off x="-7074" y="116632"/>
            <a:ext cx="10476656" cy="1446550"/>
          </a:xfrm>
          <a:prstGeom prst="rect">
            <a:avLst/>
          </a:prstGeom>
          <a:noFill/>
        </p:spPr>
        <p:txBody>
          <a:bodyPr wrap="square" rtlCol="0">
            <a:spAutoFit/>
          </a:bodyPr>
          <a:lstStyle/>
          <a:p>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latin typeface="Gill Sans Ultra Bold" pitchFamily="34" charset="0"/>
              </a:rPr>
              <a:t>PROCESO DE PRODUCCION INDUSTRIAL </a:t>
            </a: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latin typeface="Gill Sans Ultra Bold" pitchFamily="34" charset="0"/>
              </a:rPr>
              <a:t>DEL VIDRIO</a:t>
            </a:r>
            <a:endParaRPr lang="es-E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latin typeface="Gill Sans Ultra Bold" pitchFamily="34" charset="0"/>
            </a:endParaRPr>
          </a:p>
        </p:txBody>
      </p:sp>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4" y="1583964"/>
            <a:ext cx="9151074" cy="5274036"/>
          </a:xfrm>
          <a:prstGeom prst="rect">
            <a:avLst/>
          </a:prstGeom>
        </p:spPr>
      </p:pic>
    </p:spTree>
    <p:extLst>
      <p:ext uri="{BB962C8B-B14F-4D97-AF65-F5344CB8AC3E}">
        <p14:creationId xmlns:p14="http://schemas.microsoft.com/office/powerpoint/2010/main" val="3702724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 y="0"/>
            <a:ext cx="9189273" cy="685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8683"/>
            <a:ext cx="9189273" cy="1556792"/>
          </a:xfrm>
          <a:prstGeom prst="rect">
            <a:avLst/>
          </a:prstGeom>
        </p:spPr>
      </p:pic>
      <p:sp>
        <p:nvSpPr>
          <p:cNvPr id="5" name="4 CuadroTexto"/>
          <p:cNvSpPr txBox="1"/>
          <p:nvPr/>
        </p:nvSpPr>
        <p:spPr>
          <a:xfrm>
            <a:off x="45273" y="10618"/>
            <a:ext cx="10476656" cy="1446550"/>
          </a:xfrm>
          <a:prstGeom prst="rect">
            <a:avLst/>
          </a:prstGeom>
          <a:noFill/>
        </p:spPr>
        <p:txBody>
          <a:bodyPr wrap="square" rtlCol="0">
            <a:spAutoFit/>
          </a:bodyPr>
          <a:lstStyle/>
          <a:p>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latin typeface="Gill Sans Ultra Bold" pitchFamily="34" charset="0"/>
              </a:rPr>
              <a:t>PROCESO DE PRODUCCION </a:t>
            </a: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latin typeface="Gill Sans Ultra Bold" pitchFamily="34" charset="0"/>
              </a:rPr>
              <a:t>ARTESANAL </a:t>
            </a: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latin typeface="Gill Sans Ultra Bold" pitchFamily="34" charset="0"/>
              </a:rPr>
              <a:t>DEL VIDRIO</a:t>
            </a:r>
            <a:endParaRPr lang="es-E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latin typeface="Gill Sans Ultra Bold" pitchFamily="34" charset="0"/>
            </a:endParaRPr>
          </a:p>
        </p:txBody>
      </p:sp>
      <p:sp>
        <p:nvSpPr>
          <p:cNvPr id="7" name="6 CuadroTexto"/>
          <p:cNvSpPr txBox="1"/>
          <p:nvPr/>
        </p:nvSpPr>
        <p:spPr>
          <a:xfrm>
            <a:off x="45273" y="1844824"/>
            <a:ext cx="9098727" cy="4970591"/>
          </a:xfrm>
          <a:prstGeom prst="rect">
            <a:avLst/>
          </a:prstGeom>
          <a:noFill/>
        </p:spPr>
        <p:txBody>
          <a:bodyPr wrap="square" rtlCol="0">
            <a:spAutoFit/>
          </a:bodyPr>
          <a:lstStyle/>
          <a:p>
            <a:r>
              <a:rPr lang="es-AR"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PROCESO</a:t>
            </a:r>
            <a:r>
              <a:rPr lang="es-AR"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p>
          <a:p>
            <a:r>
              <a:rPr lang="es-AR" sz="1700" b="1" dirty="0" smtClean="0"/>
              <a:t>1-</a:t>
            </a:r>
            <a:r>
              <a:rPr lang="es-AR" sz="1700" dirty="0" smtClean="0"/>
              <a:t> El </a:t>
            </a:r>
            <a:r>
              <a:rPr lang="es-AR" sz="1700" dirty="0"/>
              <a:t>soplador de vidrio precalienta un extremo del soplete antes de sumergirlo en el vidrio fundido en un horno</a:t>
            </a:r>
            <a:r>
              <a:rPr lang="es-AR" sz="1700" dirty="0" smtClean="0"/>
              <a:t>.</a:t>
            </a:r>
          </a:p>
          <a:p>
            <a:r>
              <a:rPr lang="es-AR" sz="1700" b="1" dirty="0" smtClean="0"/>
              <a:t>2-</a:t>
            </a:r>
            <a:r>
              <a:rPr lang="es-AR" sz="1700" dirty="0" smtClean="0"/>
              <a:t>  </a:t>
            </a:r>
            <a:r>
              <a:rPr lang="es-AR" sz="1700" dirty="0"/>
              <a:t>Después de que la cantidad deseada de vidrio se aferra al soplete, el soplador rueda la burbuja de vidrio sobre una losa de mármol o una hoja plana de acero que esté más fría que el vidrio fundido</a:t>
            </a:r>
            <a:r>
              <a:rPr lang="es-AR" sz="1700" dirty="0" smtClean="0"/>
              <a:t>.</a:t>
            </a:r>
          </a:p>
          <a:p>
            <a:r>
              <a:rPr lang="es-AR" sz="1700" b="1" dirty="0" smtClean="0"/>
              <a:t>3</a:t>
            </a:r>
            <a:r>
              <a:rPr lang="es-AR" sz="1700" dirty="0" smtClean="0"/>
              <a:t>- </a:t>
            </a:r>
            <a:r>
              <a:rPr lang="es-AR" sz="1700" dirty="0"/>
              <a:t>Al colocar el vidrio fundido a esta superficie más fría, se crea una "piel" dura en la capa externa del vidrio. Esto ayuda en la formación del vidrio</a:t>
            </a:r>
            <a:r>
              <a:rPr lang="es-AR" sz="1700" dirty="0" smtClean="0"/>
              <a:t>.</a:t>
            </a:r>
          </a:p>
          <a:p>
            <a:r>
              <a:rPr lang="es-AR" sz="1700" b="1" dirty="0" smtClean="0"/>
              <a:t>4- </a:t>
            </a:r>
            <a:r>
              <a:rPr lang="es-AR" sz="1700" dirty="0"/>
              <a:t>Después de este paso, se sopla en el extremo opuesto del tubo, insertando una burbuja de aire en el vidrio fundido. En este punto, se utilizan varias herramientas para dar forma al vidrio, incluyendo paletas de madera, pinzas y tijeras</a:t>
            </a:r>
            <a:r>
              <a:rPr lang="es-AR" sz="1700" dirty="0" smtClean="0"/>
              <a:t>.</a:t>
            </a:r>
          </a:p>
          <a:p>
            <a:r>
              <a:rPr lang="es-AR" sz="2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ACABADO:</a:t>
            </a:r>
          </a:p>
          <a:p>
            <a:r>
              <a:rPr lang="es-AR" dirty="0" smtClean="0"/>
              <a:t>El </a:t>
            </a:r>
            <a:r>
              <a:rPr lang="es-AR" dirty="0"/>
              <a:t>vidrio se calienta a temperaturas de fundido y se forma utilizando tres hornos diferentes. El primer horno contiene el vidrio fundido en su estado no formado. El segundo horno se llama el agujero de la gloria. Este horno se utiliza para recalentar el vidrio mientras se enfría con el fin de permitir que el soplador continúe dando forma al vidrio fundido. El último horno se utiliza para enfriar el vidrio, endureciéndolo lentamente a su estado final</a:t>
            </a:r>
          </a:p>
          <a:p>
            <a:endParaRPr lang="es-AR" dirty="0"/>
          </a:p>
        </p:txBody>
      </p:sp>
    </p:spTree>
    <p:extLst>
      <p:ext uri="{BB962C8B-B14F-4D97-AF65-F5344CB8AC3E}">
        <p14:creationId xmlns:p14="http://schemas.microsoft.com/office/powerpoint/2010/main" val="426138980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445</Words>
  <Application>Microsoft Office PowerPoint</Application>
  <PresentationFormat>Presentación en pantalla (4:3)</PresentationFormat>
  <Paragraphs>53</Paragraphs>
  <Slides>11</Slides>
  <Notes>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Luffi</cp:lastModifiedBy>
  <cp:revision>12</cp:revision>
  <dcterms:created xsi:type="dcterms:W3CDTF">2016-11-01T13:43:22Z</dcterms:created>
  <dcterms:modified xsi:type="dcterms:W3CDTF">2016-11-11T20:56:11Z</dcterms:modified>
</cp:coreProperties>
</file>